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22" r:id="rId2"/>
    <p:sldId id="1141" r:id="rId3"/>
    <p:sldId id="1286" r:id="rId4"/>
    <p:sldId id="1293" r:id="rId5"/>
    <p:sldId id="1294" r:id="rId6"/>
    <p:sldId id="1292" r:id="rId7"/>
    <p:sldId id="129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7" r:id="rId19"/>
    <p:sldId id="1308" r:id="rId20"/>
    <p:sldId id="1309" r:id="rId21"/>
    <p:sldId id="1310" r:id="rId22"/>
    <p:sldId id="1311" r:id="rId23"/>
    <p:sldId id="1312" r:id="rId24"/>
    <p:sldId id="1313" r:id="rId25"/>
    <p:sldId id="1314" r:id="rId26"/>
    <p:sldId id="1315" r:id="rId27"/>
    <p:sldId id="1291" r:id="rId28"/>
    <p:sldId id="1916" r:id="rId29"/>
    <p:sldId id="1316" r:id="rId30"/>
    <p:sldId id="1917" r:id="rId31"/>
    <p:sldId id="1918" r:id="rId32"/>
    <p:sldId id="1919" r:id="rId33"/>
    <p:sldId id="1920" r:id="rId34"/>
    <p:sldId id="1921" r:id="rId35"/>
    <p:sldId id="1922" r:id="rId36"/>
    <p:sldId id="1290" r:id="rId37"/>
    <p:sldId id="1924" r:id="rId38"/>
    <p:sldId id="1923" r:id="rId39"/>
    <p:sldId id="1288" r:id="rId40"/>
    <p:sldId id="1289" r:id="rId41"/>
    <p:sldId id="1287" r:id="rId42"/>
    <p:sldId id="1282" r:id="rId43"/>
    <p:sldId id="1284" r:id="rId44"/>
    <p:sldId id="1283" r:id="rId45"/>
    <p:sldId id="1285" r:id="rId46"/>
    <p:sldId id="1915" r:id="rId47"/>
    <p:sldId id="259" r:id="rId48"/>
  </p:sldIdLst>
  <p:sldSz cx="36576000" cy="20574000"/>
  <p:notesSz cx="6858000" cy="9144000"/>
  <p:custDataLst>
    <p:tags r:id="rId51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2C957"/>
    <a:srgbClr val="83D47A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8" d="100"/>
          <a:sy n="48" d="100"/>
        </p:scale>
        <p:origin x="124" y="120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68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7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6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30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9FCAA-7546-4E4F-AC56-96458168AEE1}" type="datetime1">
              <a:rPr lang="zh-TW" altLang="en-US" smtClean="0"/>
              <a:t>2021/6/3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28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  <p:sldLayoutId id="2147483674" r:id="rId12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5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9" Type="http://schemas.openxmlformats.org/officeDocument/2006/relationships/image" Target="../media/image107.png"/><Relationship Id="rId3" Type="http://schemas.openxmlformats.org/officeDocument/2006/relationships/image" Target="../media/image61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42" Type="http://schemas.openxmlformats.org/officeDocument/2006/relationships/image" Target="../media/image110.png"/><Relationship Id="rId7" Type="http://schemas.openxmlformats.org/officeDocument/2006/relationships/image" Target="../media/image65.png"/><Relationship Id="rId12" Type="http://schemas.openxmlformats.org/officeDocument/2006/relationships/image" Target="../media/image84.png"/><Relationship Id="rId17" Type="http://schemas.openxmlformats.org/officeDocument/2006/relationships/image" Target="../media/image77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38" Type="http://schemas.openxmlformats.org/officeDocument/2006/relationships/image" Target="../media/image106.png"/><Relationship Id="rId2" Type="http://schemas.openxmlformats.org/officeDocument/2006/relationships/image" Target="../media/image60.png"/><Relationship Id="rId16" Type="http://schemas.openxmlformats.org/officeDocument/2006/relationships/image" Target="../media/image76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5" Type="http://schemas.openxmlformats.org/officeDocument/2006/relationships/image" Target="../media/image63.png"/><Relationship Id="rId15" Type="http://schemas.openxmlformats.org/officeDocument/2006/relationships/image" Target="../media/image87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36" Type="http://schemas.openxmlformats.org/officeDocument/2006/relationships/image" Target="../media/image104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43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77.png"/><Relationship Id="rId18" Type="http://schemas.openxmlformats.org/officeDocument/2006/relationships/image" Target="../media/image114.png"/><Relationship Id="rId26" Type="http://schemas.openxmlformats.org/officeDocument/2006/relationships/image" Target="../media/image117.png"/><Relationship Id="rId3" Type="http://schemas.openxmlformats.org/officeDocument/2006/relationships/image" Target="../media/image61.png"/><Relationship Id="rId21" Type="http://schemas.openxmlformats.org/officeDocument/2006/relationships/image" Target="../media/image6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113.png"/><Relationship Id="rId25" Type="http://schemas.openxmlformats.org/officeDocument/2006/relationships/image" Target="../media/image111.png"/><Relationship Id="rId2" Type="http://schemas.openxmlformats.org/officeDocument/2006/relationships/image" Target="../media/image60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24" Type="http://schemas.openxmlformats.org/officeDocument/2006/relationships/image" Target="../media/image110.png"/><Relationship Id="rId5" Type="http://schemas.openxmlformats.org/officeDocument/2006/relationships/image" Target="../media/image63.png"/><Relationship Id="rId15" Type="http://schemas.openxmlformats.org/officeDocument/2006/relationships/image" Target="../media/image79.png"/><Relationship Id="rId23" Type="http://schemas.openxmlformats.org/officeDocument/2006/relationships/image" Target="../media/image109.png"/><Relationship Id="rId10" Type="http://schemas.openxmlformats.org/officeDocument/2006/relationships/image" Target="../media/image86.png"/><Relationship Id="rId19" Type="http://schemas.openxmlformats.org/officeDocument/2006/relationships/image" Target="../media/image115.png"/><Relationship Id="rId4" Type="http://schemas.openxmlformats.org/officeDocument/2006/relationships/image" Target="../media/image62.png"/><Relationship Id="rId9" Type="http://schemas.openxmlformats.org/officeDocument/2006/relationships/image" Target="../media/image85.png"/><Relationship Id="rId14" Type="http://schemas.openxmlformats.org/officeDocument/2006/relationships/image" Target="../media/image78.png"/><Relationship Id="rId22" Type="http://schemas.openxmlformats.org/officeDocument/2006/relationships/image" Target="../media/image108.png"/><Relationship Id="rId27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5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2.png"/><Relationship Id="rId7" Type="http://schemas.openxmlformats.org/officeDocument/2006/relationships/image" Target="../media/image1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1.png"/><Relationship Id="rId10" Type="http://schemas.openxmlformats.org/officeDocument/2006/relationships/image" Target="../media/image164.png"/><Relationship Id="rId4" Type="http://schemas.openxmlformats.org/officeDocument/2006/relationships/image" Target="../media/image160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2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0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2.png"/><Relationship Id="rId7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4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21" Type="http://schemas.openxmlformats.org/officeDocument/2006/relationships/image" Target="../media/image230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3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2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34.png"/><Relationship Id="rId21" Type="http://schemas.openxmlformats.org/officeDocument/2006/relationships/image" Target="../media/image236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9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8.png"/><Relationship Id="rId10" Type="http://schemas.openxmlformats.org/officeDocument/2006/relationships/image" Target="../media/image235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9.png"/><Relationship Id="rId18" Type="http://schemas.openxmlformats.org/officeDocument/2006/relationships/image" Target="../media/image46.png"/><Relationship Id="rId3" Type="http://schemas.openxmlformats.org/officeDocument/2006/relationships/image" Target="../media/image22.png"/><Relationship Id="rId21" Type="http://schemas.openxmlformats.org/officeDocument/2006/relationships/image" Target="../media/image49.png"/><Relationship Id="rId7" Type="http://schemas.openxmlformats.org/officeDocument/2006/relationships/image" Target="../media/image26.png"/><Relationship Id="rId12" Type="http://schemas.openxmlformats.org/officeDocument/2006/relationships/image" Target="../media/image36.png"/><Relationship Id="rId17" Type="http://schemas.openxmlformats.org/officeDocument/2006/relationships/image" Target="../media/image45.png"/><Relationship Id="rId2" Type="http://schemas.openxmlformats.org/officeDocument/2006/relationships/image" Target="../media/image21.png"/><Relationship Id="rId16" Type="http://schemas.openxmlformats.org/officeDocument/2006/relationships/image" Target="../media/image42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4.png"/><Relationship Id="rId5" Type="http://schemas.openxmlformats.org/officeDocument/2006/relationships/image" Target="../media/image24.png"/><Relationship Id="rId15" Type="http://schemas.openxmlformats.org/officeDocument/2006/relationships/image" Target="../media/image41.png"/><Relationship Id="rId10" Type="http://schemas.openxmlformats.org/officeDocument/2006/relationships/image" Target="../media/image43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0.png"/><Relationship Id="rId18" Type="http://schemas.openxmlformats.org/officeDocument/2006/relationships/image" Target="../media/image4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9.png"/><Relationship Id="rId17" Type="http://schemas.openxmlformats.org/officeDocument/2006/relationships/image" Target="../media/image46.png"/><Relationship Id="rId2" Type="http://schemas.openxmlformats.org/officeDocument/2006/relationships/image" Target="../media/image2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/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/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  <a:blipFill>
                <a:blip r:embed="rId4"/>
                <a:stretch>
                  <a:fillRect t="-18543" r="-211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/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/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𝒔𝒐𝒇𝒕𝒎𝒂𝒙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𝒅𝒊𝒎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/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F799CA-5375-455E-B723-6852A0D0A22C}"/>
              </a:ext>
            </a:extLst>
          </p:cNvPr>
          <p:cNvCxnSpPr/>
          <p:nvPr/>
        </p:nvCxnSpPr>
        <p:spPr>
          <a:xfrm>
            <a:off x="25359426" y="5274093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C8A68D-825C-409D-977D-63A2246C7AA4}"/>
              </a:ext>
            </a:extLst>
          </p:cNvPr>
          <p:cNvCxnSpPr/>
          <p:nvPr/>
        </p:nvCxnSpPr>
        <p:spPr>
          <a:xfrm>
            <a:off x="25359426" y="608298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BB7E809-3946-438A-ABD1-F5968F864F80}"/>
              </a:ext>
            </a:extLst>
          </p:cNvPr>
          <p:cNvCxnSpPr/>
          <p:nvPr/>
        </p:nvCxnSpPr>
        <p:spPr>
          <a:xfrm>
            <a:off x="25359426" y="6781020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0E5219A-E9EA-4D05-ADB8-87AA58F7363A}"/>
              </a:ext>
            </a:extLst>
          </p:cNvPr>
          <p:cNvCxnSpPr/>
          <p:nvPr/>
        </p:nvCxnSpPr>
        <p:spPr>
          <a:xfrm>
            <a:off x="25359426" y="761590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5C482B-273B-488A-A193-507F35CF58E5}"/>
              </a:ext>
            </a:extLst>
          </p:cNvPr>
          <p:cNvSpPr txBox="1"/>
          <p:nvPr/>
        </p:nvSpPr>
        <p:spPr>
          <a:xfrm>
            <a:off x="32981864" y="5310010"/>
            <a:ext cx="3373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Softmax along row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/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2D8854-9744-4F35-AD3A-EA59D0E7B863}"/>
              </a:ext>
            </a:extLst>
          </p:cNvPr>
          <p:cNvSpPr txBox="1"/>
          <p:nvPr/>
        </p:nvSpPr>
        <p:spPr>
          <a:xfrm>
            <a:off x="1930395" y="9554817"/>
            <a:ext cx="549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/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5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/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  <a:blipFill>
                <a:blip r:embed="rId2"/>
                <a:stretch>
                  <a:fillRect t="-2203" r="-1229" b="-3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/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/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Output is a weighted average of inputs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measure how “close” two input vectors are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Given output position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that is “closer” to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has higher weight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blipFill>
                <a:blip r:embed="rId12"/>
                <a:stretch>
                  <a:fillRect l="-1759" t="-4887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AF5CAF-7C28-4A08-9B18-CBE7A4838646}"/>
              </a:ext>
            </a:extLst>
          </p:cNvPr>
          <p:cNvCxnSpPr>
            <a:endCxn id="13" idx="4"/>
          </p:cNvCxnSpPr>
          <p:nvPr/>
        </p:nvCxnSpPr>
        <p:spPr>
          <a:xfrm flipV="1">
            <a:off x="7429426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7A272C-C26B-4914-92FA-9B90FA55EE10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7898240" y="14143909"/>
            <a:ext cx="454019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08D8C2-7788-4721-88DB-F4D5666B6136}"/>
              </a:ext>
            </a:extLst>
          </p:cNvPr>
          <p:cNvCxnSpPr/>
          <p:nvPr/>
        </p:nvCxnSpPr>
        <p:spPr>
          <a:xfrm flipV="1">
            <a:off x="3653203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C853B2-2C48-4CC0-9F22-D09764322DEC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4171216" y="14143909"/>
            <a:ext cx="3258210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E78C27-2775-4107-9606-BFEDD155290D}"/>
              </a:ext>
            </a:extLst>
          </p:cNvPr>
          <p:cNvCxnSpPr>
            <a:cxnSpLocks/>
            <a:endCxn id="32" idx="4"/>
          </p:cNvCxnSpPr>
          <p:nvPr/>
        </p:nvCxnSpPr>
        <p:spPr>
          <a:xfrm flipH="1" flipV="1">
            <a:off x="11697796" y="14106352"/>
            <a:ext cx="461602" cy="28727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92EE59-BD18-4331-81FC-781345BEC0E4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8359841" y="14106352"/>
            <a:ext cx="3337955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F15F1D-AC8F-4B56-A106-C5EF0CAE8548}"/>
              </a:ext>
            </a:extLst>
          </p:cNvPr>
          <p:cNvCxnSpPr>
            <a:cxnSpLocks/>
            <a:endCxn id="33" idx="4"/>
          </p:cNvCxnSpPr>
          <p:nvPr/>
        </p:nvCxnSpPr>
        <p:spPr>
          <a:xfrm flipH="1" flipV="1">
            <a:off x="15841557" y="14106352"/>
            <a:ext cx="466406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2D8F4A-50CA-498A-8640-DD8711A12235}"/>
              </a:ext>
            </a:extLst>
          </p:cNvPr>
          <p:cNvCxnSpPr>
            <a:cxnSpLocks/>
            <a:endCxn id="33" idx="4"/>
          </p:cNvCxnSpPr>
          <p:nvPr/>
        </p:nvCxnSpPr>
        <p:spPr>
          <a:xfrm flipV="1">
            <a:off x="8359840" y="14106352"/>
            <a:ext cx="7481717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/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/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/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/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21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  <p:bldP spid="32" grpId="0" animBg="1"/>
      <p:bldP spid="33" grpId="0" animBg="1"/>
      <p:bldP spid="55" grpId="0" animBg="1"/>
      <p:bldP spid="52" grpId="0"/>
      <p:bldP spid="57" grpId="1" animBg="1"/>
      <p:bldP spid="58" grpId="1"/>
      <p:bldP spid="59" grpId="0" animBg="1"/>
      <p:bldP spid="60" grpId="0"/>
      <p:bldP spid="61" grpId="0" animBg="1"/>
      <p:bldP spid="62" grpId="0"/>
      <p:bldP spid="5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5F8AC4-5BBA-4F30-8885-F76F63FD3286}"/>
              </a:ext>
            </a:extLst>
          </p:cNvPr>
          <p:cNvSpPr txBox="1"/>
          <p:nvPr/>
        </p:nvSpPr>
        <p:spPr>
          <a:xfrm>
            <a:off x="20115829" y="4144712"/>
            <a:ext cx="1522868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Self-attention </a:t>
            </a:r>
          </a:p>
          <a:p>
            <a:r>
              <a:rPr lang="en-US" dirty="0"/>
              <a:t>	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dirty="0"/>
              <a:t> parallel computing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process sequence data</a:t>
            </a:r>
          </a:p>
          <a:p>
            <a:r>
              <a:rPr lang="en-US" dirty="0"/>
              <a:t>	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no learnable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 let’s introduce learnable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/>
              <p:nvPr/>
            </p:nvSpPr>
            <p:spPr>
              <a:xfrm>
                <a:off x="830213" y="16975337"/>
                <a:ext cx="807785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13" y="16975337"/>
                <a:ext cx="807785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/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/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/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ADB3E6-A59B-4760-9A54-8D79627F96FE}"/>
              </a:ext>
            </a:extLst>
          </p:cNvPr>
          <p:cNvSpPr txBox="1"/>
          <p:nvPr/>
        </p:nvSpPr>
        <p:spPr>
          <a:xfrm>
            <a:off x="26678498" y="10808925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EDAFB4-E85E-4AD0-812E-F63D068A02C6}"/>
              </a:ext>
            </a:extLst>
          </p:cNvPr>
          <p:cNvSpPr txBox="1"/>
          <p:nvPr/>
        </p:nvSpPr>
        <p:spPr>
          <a:xfrm>
            <a:off x="26678498" y="12311988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D057882-CDC9-4C07-B2CF-A3710C701207}"/>
              </a:ext>
            </a:extLst>
          </p:cNvPr>
          <p:cNvSpPr txBox="1"/>
          <p:nvPr/>
        </p:nvSpPr>
        <p:spPr>
          <a:xfrm>
            <a:off x="26678498" y="13644687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/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DxN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:r>
                  <a:rPr lang="en-US" dirty="0"/>
                  <a:t>Q and K :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:r>
                  <a:rPr lang="en-US" dirty="0"/>
                  <a:t>V: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  <a:blipFill>
                <a:blip r:embed="rId24"/>
                <a:stretch>
                  <a:fillRect l="-4163" t="-4090" r="-3299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B20ED95-DE1D-42AD-AE53-D768E23CCD91}"/>
                  </a:ext>
                </a:extLst>
              </p:cNvPr>
              <p:cNvSpPr/>
              <p:nvPr/>
            </p:nvSpPr>
            <p:spPr bwMode="auto">
              <a:xfrm>
                <a:off x="811032" y="1531491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B20ED95-DE1D-42AD-AE53-D768E23CC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1032" y="15314918"/>
                <a:ext cx="914400" cy="914400"/>
              </a:xfrm>
              <a:prstGeom prst="flowChartConnector">
                <a:avLst/>
              </a:prstGeom>
              <a:blipFill>
                <a:blip r:embed="rId2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2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3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6EC353-0871-420D-886E-4BE60B9D2C91}"/>
              </a:ext>
            </a:extLst>
          </p:cNvPr>
          <p:cNvCxnSpPr>
            <a:cxnSpLocks/>
            <a:stCxn id="23" idx="0"/>
            <a:endCxn id="110" idx="4"/>
          </p:cNvCxnSpPr>
          <p:nvPr/>
        </p:nvCxnSpPr>
        <p:spPr>
          <a:xfrm flipV="1">
            <a:off x="4113182" y="16079569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429B113-71FF-45CF-BA1C-412794B821E4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47A6E01-35F2-4488-AFE9-251040D6215A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C7E0E8-C1D7-4505-9F5D-BC2A1B445A35}"/>
              </a:ext>
            </a:extLst>
          </p:cNvPr>
          <p:cNvCxnSpPr>
            <a:cxnSpLocks/>
          </p:cNvCxnSpPr>
          <p:nvPr/>
        </p:nvCxnSpPr>
        <p:spPr>
          <a:xfrm flipV="1">
            <a:off x="11670798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BEBE696-E22F-448A-9386-E568CEADEFEF}"/>
              </a:ext>
            </a:extLst>
          </p:cNvPr>
          <p:cNvCxnSpPr>
            <a:cxnSpLocks/>
          </p:cNvCxnSpPr>
          <p:nvPr/>
        </p:nvCxnSpPr>
        <p:spPr>
          <a:xfrm flipV="1">
            <a:off x="15747129" y="16049012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/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/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/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/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/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/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/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/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57079A9-BA32-45C5-9D21-CB062D0D764C}"/>
                  </a:ext>
                </a:extLst>
              </p:cNvPr>
              <p:cNvSpPr/>
              <p:nvPr/>
            </p:nvSpPr>
            <p:spPr>
              <a:xfrm>
                <a:off x="1009877" y="14041409"/>
                <a:ext cx="6730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57079A9-BA32-45C5-9D21-CB062D0D7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77" y="14041409"/>
                <a:ext cx="673005" cy="58477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Arrow: Down 150">
            <a:extLst>
              <a:ext uri="{FF2B5EF4-FFF2-40B4-BE49-F238E27FC236}">
                <a16:creationId xmlns:a16="http://schemas.microsoft.com/office/drawing/2014/main" id="{62FD9C98-0C3E-448C-95FB-FFC2D928BFB5}"/>
              </a:ext>
            </a:extLst>
          </p:cNvPr>
          <p:cNvSpPr/>
          <p:nvPr/>
        </p:nvSpPr>
        <p:spPr bwMode="auto">
          <a:xfrm rot="10800000">
            <a:off x="1132690" y="1626249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BEF5473F-A16F-4318-A37B-CFA1089D9BC4}"/>
              </a:ext>
            </a:extLst>
          </p:cNvPr>
          <p:cNvSpPr/>
          <p:nvPr/>
        </p:nvSpPr>
        <p:spPr bwMode="auto">
          <a:xfrm rot="10800000">
            <a:off x="1146517" y="14594862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ectangle 157">
            <a:extLst>
              <a:ext uri="{FF2B5EF4-FFF2-40B4-BE49-F238E27FC236}">
                <a16:creationId xmlns:a16="http://schemas.microsoft.com/office/drawing/2014/main" id="{909AE762-064E-42EC-9386-0059DFF74AE5}"/>
              </a:ext>
            </a:extLst>
          </p:cNvPr>
          <p:cNvSpPr/>
          <p:nvPr/>
        </p:nvSpPr>
        <p:spPr>
          <a:xfrm>
            <a:off x="29202039" y="15004509"/>
            <a:ext cx="64054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 is the working dimension of attention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FD85700-C6CC-4873-91F3-F2133B75CC55}"/>
              </a:ext>
            </a:extLst>
          </p:cNvPr>
          <p:cNvSpPr txBox="1"/>
          <p:nvPr/>
        </p:nvSpPr>
        <p:spPr>
          <a:xfrm>
            <a:off x="29985264" y="1160049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term can be added too</a:t>
            </a:r>
          </a:p>
        </p:txBody>
      </p:sp>
    </p:spTree>
    <p:extLst>
      <p:ext uri="{BB962C8B-B14F-4D97-AF65-F5344CB8AC3E}">
        <p14:creationId xmlns:p14="http://schemas.microsoft.com/office/powerpoint/2010/main" val="220035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15F8347-4770-4EDF-A92E-737F06777AE1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C9871F-BB0F-4BB1-BB21-7C4EE1F92C29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/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DxN</a:t>
                </a:r>
                <a:r>
                  <a:rPr lang="en-US" dirty="0"/>
                  <a:t> matrix;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  <a:blipFill>
                <a:blip r:embed="rId26"/>
                <a:stretch>
                  <a:fillRect t="-1325" r="-1188" b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/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Learnable parameters: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Do not depend on T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  <a:blipFill>
                <a:blip r:embed="rId27"/>
                <a:stretch>
                  <a:fillRect l="-4327" t="-4887" r="-3526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2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/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Arrow: Down 78">
            <a:extLst>
              <a:ext uri="{FF2B5EF4-FFF2-40B4-BE49-F238E27FC236}">
                <a16:creationId xmlns:a16="http://schemas.microsoft.com/office/drawing/2014/main" id="{2E18AE1D-2D5D-4DA4-B7FC-1DF169933DA6}"/>
              </a:ext>
            </a:extLst>
          </p:cNvPr>
          <p:cNvSpPr/>
          <p:nvPr/>
        </p:nvSpPr>
        <p:spPr bwMode="auto">
          <a:xfrm rot="16200000">
            <a:off x="8471767" y="6838909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/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/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Dot product increases with higher dimension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 unit vector of dimension D has length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blipFill>
                <a:blip r:embed="rId4"/>
                <a:stretch>
                  <a:fillRect l="-1757" t="-9302" b="-19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/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  <a:blipFill>
                <a:blip r:embed="rId5"/>
                <a:stretch>
                  <a:fillRect r="-407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99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93A61F-D3AE-44D5-9D28-2639E6D246E9}"/>
              </a:ext>
            </a:extLst>
          </p:cNvPr>
          <p:cNvSpPr/>
          <p:nvPr/>
        </p:nvSpPr>
        <p:spPr bwMode="auto">
          <a:xfrm>
            <a:off x="3257671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4D22318-7707-49E0-920D-C1848E7712F2}"/>
              </a:ext>
            </a:extLst>
          </p:cNvPr>
          <p:cNvSpPr/>
          <p:nvPr/>
        </p:nvSpPr>
        <p:spPr bwMode="auto">
          <a:xfrm rot="16200000">
            <a:off x="3245933" y="14641995"/>
            <a:ext cx="2841254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7FD89E4-641E-40CC-A01A-C9D0EB08A473}"/>
              </a:ext>
            </a:extLst>
          </p:cNvPr>
          <p:cNvSpPr/>
          <p:nvPr/>
        </p:nvSpPr>
        <p:spPr bwMode="auto">
          <a:xfrm rot="16200000">
            <a:off x="381747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/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/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C3C43B-2A4E-44D4-9756-2FC5053CC1C8}"/>
              </a:ext>
            </a:extLst>
          </p:cNvPr>
          <p:cNvSpPr/>
          <p:nvPr/>
        </p:nvSpPr>
        <p:spPr bwMode="auto">
          <a:xfrm rot="16200000">
            <a:off x="760216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/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A7305B41-B1C4-468E-8B4D-B2AFE6D0EEF4}"/>
              </a:ext>
            </a:extLst>
          </p:cNvPr>
          <p:cNvSpPr/>
          <p:nvPr/>
        </p:nvSpPr>
        <p:spPr bwMode="auto">
          <a:xfrm rot="16200000">
            <a:off x="1136158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/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AAD0BA-378A-41A3-AE76-1458DC0EFA37}"/>
              </a:ext>
            </a:extLst>
          </p:cNvPr>
          <p:cNvSpPr/>
          <p:nvPr/>
        </p:nvSpPr>
        <p:spPr bwMode="auto">
          <a:xfrm rot="16200000">
            <a:off x="15538268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/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D8FDA2E7-AC0D-43E4-B2CF-A065E36D1E5D}"/>
              </a:ext>
            </a:extLst>
          </p:cNvPr>
          <p:cNvSpPr/>
          <p:nvPr/>
        </p:nvSpPr>
        <p:spPr bwMode="auto">
          <a:xfrm rot="16200000">
            <a:off x="7030625" y="14641994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/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BC50105E-16C1-4DB9-A7AB-369CAF9CBA69}"/>
              </a:ext>
            </a:extLst>
          </p:cNvPr>
          <p:cNvSpPr/>
          <p:nvPr/>
        </p:nvSpPr>
        <p:spPr bwMode="auto">
          <a:xfrm rot="16200000">
            <a:off x="10837763" y="14641993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/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CA8498C-1A3C-4A12-8191-93F5C057D01D}"/>
              </a:ext>
            </a:extLst>
          </p:cNvPr>
          <p:cNvSpPr/>
          <p:nvPr/>
        </p:nvSpPr>
        <p:spPr bwMode="auto">
          <a:xfrm rot="16200000">
            <a:off x="14981524" y="14614030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/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/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  <a:blipFill>
                <a:blip r:embed="rId10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C82A148-BAB6-4DFB-88CE-0015EE0629BE}"/>
              </a:ext>
            </a:extLst>
          </p:cNvPr>
          <p:cNvSpPr/>
          <p:nvPr/>
        </p:nvSpPr>
        <p:spPr bwMode="auto">
          <a:xfrm>
            <a:off x="19171845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106AFC64-E9EB-4ECB-9D69-94AD78F1C312}"/>
              </a:ext>
            </a:extLst>
          </p:cNvPr>
          <p:cNvSpPr/>
          <p:nvPr/>
        </p:nvSpPr>
        <p:spPr bwMode="auto">
          <a:xfrm rot="16200000">
            <a:off x="1973164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/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04AAE1B8-BBE4-49B6-8855-112641A15469}"/>
              </a:ext>
            </a:extLst>
          </p:cNvPr>
          <p:cNvSpPr/>
          <p:nvPr/>
        </p:nvSpPr>
        <p:spPr bwMode="auto">
          <a:xfrm rot="16200000">
            <a:off x="2351633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/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row: Right 49">
            <a:extLst>
              <a:ext uri="{FF2B5EF4-FFF2-40B4-BE49-F238E27FC236}">
                <a16:creationId xmlns:a16="http://schemas.microsoft.com/office/drawing/2014/main" id="{5E1D3D9E-2999-4849-9CA6-DDF9576EC3BA}"/>
              </a:ext>
            </a:extLst>
          </p:cNvPr>
          <p:cNvSpPr/>
          <p:nvPr/>
        </p:nvSpPr>
        <p:spPr bwMode="auto">
          <a:xfrm rot="16200000">
            <a:off x="27275756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/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2DD0616D-B195-4F39-A9DA-617D471EB841}"/>
              </a:ext>
            </a:extLst>
          </p:cNvPr>
          <p:cNvSpPr/>
          <p:nvPr/>
        </p:nvSpPr>
        <p:spPr bwMode="auto">
          <a:xfrm rot="16200000">
            <a:off x="3145244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/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/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  <a:blipFill>
                <a:blip r:embed="rId15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Bent-Up 7">
            <a:extLst>
              <a:ext uri="{FF2B5EF4-FFF2-40B4-BE49-F238E27FC236}">
                <a16:creationId xmlns:a16="http://schemas.microsoft.com/office/drawing/2014/main" id="{744F1504-BF0A-4881-A94A-93D88295A5EF}"/>
              </a:ext>
            </a:extLst>
          </p:cNvPr>
          <p:cNvSpPr/>
          <p:nvPr/>
        </p:nvSpPr>
        <p:spPr bwMode="auto">
          <a:xfrm>
            <a:off x="4532811" y="13421076"/>
            <a:ext cx="22363612" cy="1157073"/>
          </a:xfrm>
          <a:prstGeom prst="bentUp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3FF3D776-8B4B-4582-81C6-CE5C3136989E}"/>
              </a:ext>
            </a:extLst>
          </p:cNvPr>
          <p:cNvSpPr/>
          <p:nvPr/>
        </p:nvSpPr>
        <p:spPr bwMode="auto">
          <a:xfrm>
            <a:off x="4435828" y="14198226"/>
            <a:ext cx="418011" cy="440861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227C21EE-A1E1-4CF4-8A8E-FF4F4C68D06A}"/>
              </a:ext>
            </a:extLst>
          </p:cNvPr>
          <p:cNvSpPr/>
          <p:nvPr/>
        </p:nvSpPr>
        <p:spPr bwMode="auto">
          <a:xfrm>
            <a:off x="12005823" y="14128862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1A31E129-7B2B-4C9A-8449-5320EA84865A}"/>
              </a:ext>
            </a:extLst>
          </p:cNvPr>
          <p:cNvSpPr/>
          <p:nvPr/>
        </p:nvSpPr>
        <p:spPr bwMode="auto">
          <a:xfrm>
            <a:off x="16133989" y="14095488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38E5857D-F8C1-4BC9-BD2B-E3A7F6501AB6}"/>
              </a:ext>
            </a:extLst>
          </p:cNvPr>
          <p:cNvSpPr/>
          <p:nvPr/>
        </p:nvSpPr>
        <p:spPr bwMode="auto">
          <a:xfrm>
            <a:off x="4362621" y="14140379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/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/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/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/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ECBE37E-27F9-4A25-BBB6-415E16C1C78A}"/>
              </a:ext>
            </a:extLst>
          </p:cNvPr>
          <p:cNvSpPr txBox="1"/>
          <p:nvPr/>
        </p:nvSpPr>
        <p:spPr>
          <a:xfrm>
            <a:off x="20391119" y="15570926"/>
            <a:ext cx="15257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representation power to capture multiple possible relevance across long time points</a:t>
            </a:r>
          </a:p>
        </p:txBody>
      </p:sp>
    </p:spTree>
    <p:extLst>
      <p:ext uri="{BB962C8B-B14F-4D97-AF65-F5344CB8AC3E}">
        <p14:creationId xmlns:p14="http://schemas.microsoft.com/office/powerpoint/2010/main" val="2382687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84C436-1496-4BA3-B7C3-286CBCCE6640}"/>
              </a:ext>
            </a:extLst>
          </p:cNvPr>
          <p:cNvGrpSpPr/>
          <p:nvPr/>
        </p:nvGrpSpPr>
        <p:grpSpPr>
          <a:xfrm>
            <a:off x="5266307" y="4799231"/>
            <a:ext cx="25509043" cy="6729521"/>
            <a:chOff x="3257671" y="6628031"/>
            <a:chExt cx="30462688" cy="97415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93A61F-D3AE-44D5-9D28-2639E6D246E9}"/>
                </a:ext>
              </a:extLst>
            </p:cNvPr>
            <p:cNvSpPr/>
            <p:nvPr/>
          </p:nvSpPr>
          <p:spPr bwMode="auto">
            <a:xfrm>
              <a:off x="3257671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4D22318-7707-49E0-920D-C1848E7712F2}"/>
                </a:ext>
              </a:extLst>
            </p:cNvPr>
            <p:cNvSpPr/>
            <p:nvPr/>
          </p:nvSpPr>
          <p:spPr bwMode="auto">
            <a:xfrm rot="16200000">
              <a:off x="3245933" y="14641995"/>
              <a:ext cx="2841254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7FD89E4-641E-40CC-A01A-C9D0EB08A473}"/>
                </a:ext>
              </a:extLst>
            </p:cNvPr>
            <p:cNvSpPr/>
            <p:nvPr/>
          </p:nvSpPr>
          <p:spPr bwMode="auto">
            <a:xfrm rot="16200000">
              <a:off x="381747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/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4C3C43B-2A4E-44D4-9756-2FC5053CC1C8}"/>
                </a:ext>
              </a:extLst>
            </p:cNvPr>
            <p:cNvSpPr/>
            <p:nvPr/>
          </p:nvSpPr>
          <p:spPr bwMode="auto">
            <a:xfrm rot="16200000">
              <a:off x="760216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/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7305B41-B1C4-468E-8B4D-B2AFE6D0EEF4}"/>
                </a:ext>
              </a:extLst>
            </p:cNvPr>
            <p:cNvSpPr/>
            <p:nvPr/>
          </p:nvSpPr>
          <p:spPr bwMode="auto">
            <a:xfrm rot="16200000">
              <a:off x="1136158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/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9AAD0BA-378A-41A3-AE76-1458DC0EFA37}"/>
                </a:ext>
              </a:extLst>
            </p:cNvPr>
            <p:cNvSpPr/>
            <p:nvPr/>
          </p:nvSpPr>
          <p:spPr bwMode="auto">
            <a:xfrm rot="16200000">
              <a:off x="15538268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/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8FDA2E7-AC0D-43E4-B2CF-A065E36D1E5D}"/>
                </a:ext>
              </a:extLst>
            </p:cNvPr>
            <p:cNvSpPr/>
            <p:nvPr/>
          </p:nvSpPr>
          <p:spPr bwMode="auto">
            <a:xfrm rot="16200000">
              <a:off x="7030625" y="14641994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C50105E-16C1-4DB9-A7AB-369CAF9CBA69}"/>
                </a:ext>
              </a:extLst>
            </p:cNvPr>
            <p:cNvSpPr/>
            <p:nvPr/>
          </p:nvSpPr>
          <p:spPr bwMode="auto">
            <a:xfrm rot="16200000">
              <a:off x="10837763" y="14641993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CA8498C-1A3C-4A12-8191-93F5C057D01D}"/>
                </a:ext>
              </a:extLst>
            </p:cNvPr>
            <p:cNvSpPr/>
            <p:nvPr/>
          </p:nvSpPr>
          <p:spPr bwMode="auto">
            <a:xfrm rot="16200000">
              <a:off x="14981524" y="14614030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/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  <a:blipFill>
                  <a:blip r:embed="rId6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82A148-BAB6-4DFB-88CE-0015EE0629BE}"/>
                </a:ext>
              </a:extLst>
            </p:cNvPr>
            <p:cNvSpPr/>
            <p:nvPr/>
          </p:nvSpPr>
          <p:spPr bwMode="auto">
            <a:xfrm>
              <a:off x="19171845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06AFC64-E9EB-4ECB-9D69-94AD78F1C312}"/>
                </a:ext>
              </a:extLst>
            </p:cNvPr>
            <p:cNvSpPr/>
            <p:nvPr/>
          </p:nvSpPr>
          <p:spPr bwMode="auto">
            <a:xfrm rot="16200000">
              <a:off x="1973164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/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04AAE1B8-BBE4-49B6-8855-112641A15469}"/>
                </a:ext>
              </a:extLst>
            </p:cNvPr>
            <p:cNvSpPr/>
            <p:nvPr/>
          </p:nvSpPr>
          <p:spPr bwMode="auto">
            <a:xfrm rot="16200000">
              <a:off x="2351633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/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E1D3D9E-2999-4849-9CA6-DDF9576EC3BA}"/>
                </a:ext>
              </a:extLst>
            </p:cNvPr>
            <p:cNvSpPr/>
            <p:nvPr/>
          </p:nvSpPr>
          <p:spPr bwMode="auto">
            <a:xfrm rot="16200000">
              <a:off x="27275756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/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2DD0616D-B195-4F39-A9DA-617D471EB841}"/>
                </a:ext>
              </a:extLst>
            </p:cNvPr>
            <p:cNvSpPr/>
            <p:nvPr/>
          </p:nvSpPr>
          <p:spPr bwMode="auto">
            <a:xfrm rot="16200000">
              <a:off x="3145244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/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/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  <a:blipFill>
                  <a:blip r:embed="rId11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744F1504-BF0A-4881-A94A-93D88295A5EF}"/>
                </a:ext>
              </a:extLst>
            </p:cNvPr>
            <p:cNvSpPr/>
            <p:nvPr/>
          </p:nvSpPr>
          <p:spPr bwMode="auto">
            <a:xfrm>
              <a:off x="4532811" y="13421076"/>
              <a:ext cx="22363612" cy="1157073"/>
            </a:xfrm>
            <a:prstGeom prst="bentUp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3FF3D776-8B4B-4582-81C6-CE5C3136989E}"/>
                </a:ext>
              </a:extLst>
            </p:cNvPr>
            <p:cNvSpPr/>
            <p:nvPr/>
          </p:nvSpPr>
          <p:spPr bwMode="auto">
            <a:xfrm>
              <a:off x="4435828" y="14198226"/>
              <a:ext cx="418011" cy="440861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227C21EE-A1E1-4CF4-8A8E-FF4F4C68D06A}"/>
                </a:ext>
              </a:extLst>
            </p:cNvPr>
            <p:cNvSpPr/>
            <p:nvPr/>
          </p:nvSpPr>
          <p:spPr bwMode="auto">
            <a:xfrm>
              <a:off x="12005823" y="14128862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1A31E129-7B2B-4C9A-8449-5320EA84865A}"/>
                </a:ext>
              </a:extLst>
            </p:cNvPr>
            <p:cNvSpPr/>
            <p:nvPr/>
          </p:nvSpPr>
          <p:spPr bwMode="auto">
            <a:xfrm>
              <a:off x="16133989" y="14095488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38E5857D-F8C1-4BC9-BD2B-E3A7F6501AB6}"/>
                </a:ext>
              </a:extLst>
            </p:cNvPr>
            <p:cNvSpPr/>
            <p:nvPr/>
          </p:nvSpPr>
          <p:spPr bwMode="auto">
            <a:xfrm>
              <a:off x="4362621" y="14140379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/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/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/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/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/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/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Vx2V matrix, learnable parameter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  <a:blipFill>
                <a:blip r:embed="rId17"/>
                <a:stretch>
                  <a:fillRect t="-18543" r="-187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BD4F174-110F-4AA9-8843-F8607272D881}"/>
              </a:ext>
            </a:extLst>
          </p:cNvPr>
          <p:cNvSpPr txBox="1"/>
          <p:nvPr/>
        </p:nvSpPr>
        <p:spPr>
          <a:xfrm>
            <a:off x="2246811" y="15165977"/>
            <a:ext cx="27092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possible to split input vector into chunks, e.g. if H=2 for two heads,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/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Down 45">
            <a:extLst>
              <a:ext uri="{FF2B5EF4-FFF2-40B4-BE49-F238E27FC236}">
                <a16:creationId xmlns:a16="http://schemas.microsoft.com/office/drawing/2014/main" id="{B586D77E-9712-47E6-A2C9-8BD9D28A8C98}"/>
              </a:ext>
            </a:extLst>
          </p:cNvPr>
          <p:cNvSpPr/>
          <p:nvPr/>
        </p:nvSpPr>
        <p:spPr bwMode="auto">
          <a:xfrm rot="16200000">
            <a:off x="5598536" y="16586553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CD680-1AB2-44C7-BC8D-88863919694D}"/>
              </a:ext>
            </a:extLst>
          </p:cNvPr>
          <p:cNvSpPr txBox="1"/>
          <p:nvPr/>
        </p:nvSpPr>
        <p:spPr>
          <a:xfrm>
            <a:off x="3727718" y="18001232"/>
            <a:ext cx="2975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/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  <a:blipFill>
                <a:blip r:embed="rId19"/>
                <a:stretch>
                  <a:fillRect t="-12422" b="-36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88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identical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blipFill>
                <a:blip r:embed="rId10"/>
                <a:stretch>
                  <a:fillRect l="-2246" t="-2535" b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443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identical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4000" b="1" i="1" dirty="0"/>
                  <a:t>Attention(Permute(X))=Permute(Attention(X))</a:t>
                </a:r>
                <a:endParaRPr lang="en-US" b="1" i="1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Non-causal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blipFill>
                <a:blip r:embed="rId10"/>
                <a:stretch>
                  <a:fillRect l="-2246" t="-1716" b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92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Position encoding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encoding</a:t>
                </a:r>
              </a:p>
              <a:p>
                <a:endParaRPr lang="en-US" dirty="0"/>
              </a:p>
              <a:p>
                <a:r>
                  <a:rPr lang="en-US" dirty="0"/>
                  <a:t>A designed function to map position to a N dimensional vector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blipFill>
                <a:blip r:embed="rId7"/>
                <a:stretch>
                  <a:fillRect l="-248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ng">
            <a:extLst>
              <a:ext uri="{FF2B5EF4-FFF2-40B4-BE49-F238E27FC236}">
                <a16:creationId xmlns:a16="http://schemas.microsoft.com/office/drawing/2014/main" id="{AC3C7D2C-B273-40BE-BFF7-0B0E5D22E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238" y="13938069"/>
            <a:ext cx="12537968" cy="43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407E33-01B7-4FC9-8613-EF67CAD984C3}"/>
              </a:ext>
            </a:extLst>
          </p:cNvPr>
          <p:cNvCxnSpPr/>
          <p:nvPr/>
        </p:nvCxnSpPr>
        <p:spPr>
          <a:xfrm>
            <a:off x="25915244" y="14099314"/>
            <a:ext cx="0" cy="3749040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/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vector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blipFill>
                <a:blip r:embed="rId12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8169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Attention Is All You Need. https://arxiv.org/abs/1706.03762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F60AC-B3BE-47A8-B6E3-86A741FE85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6593" y="10558379"/>
            <a:ext cx="10729329" cy="27425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2E47CCA-2A8C-4DEC-9D95-1C8B5A48B8BE}"/>
              </a:ext>
            </a:extLst>
          </p:cNvPr>
          <p:cNvSpPr txBox="1"/>
          <p:nvPr/>
        </p:nvSpPr>
        <p:spPr>
          <a:xfrm>
            <a:off x="31437457" y="6778745"/>
            <a:ext cx="4744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Handcrafted, but can work well</a:t>
            </a:r>
          </a:p>
        </p:txBody>
      </p:sp>
    </p:spTree>
    <p:extLst>
      <p:ext uri="{BB962C8B-B14F-4D97-AF65-F5344CB8AC3E}">
        <p14:creationId xmlns:p14="http://schemas.microsoft.com/office/powerpoint/2010/main" val="10128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Attention mechanism in detail</a:t>
            </a:r>
          </a:p>
          <a:p>
            <a:r>
              <a:rPr lang="en-US" sz="8800" dirty="0"/>
              <a:t>Seq2Seq Transformer</a:t>
            </a:r>
          </a:p>
          <a:p>
            <a:r>
              <a:rPr lang="en-US" sz="8800" dirty="0"/>
              <a:t>Review on Elmo, Bert, GPT models</a:t>
            </a:r>
          </a:p>
          <a:p>
            <a:r>
              <a:rPr lang="en-US" sz="8800" dirty="0"/>
              <a:t>Trending towards bigger model</a:t>
            </a:r>
          </a:p>
          <a:p>
            <a:r>
              <a:rPr lang="en-US" sz="8800" dirty="0"/>
              <a:t>Attention for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  <p:pic>
        <p:nvPicPr>
          <p:cNvPr id="1026" name="Picture 2" descr="Transformers animated movie in production despite coronavirus lockdown -  CNET">
            <a:extLst>
              <a:ext uri="{FF2B5EF4-FFF2-40B4-BE49-F238E27FC236}">
                <a16:creationId xmlns:a16="http://schemas.microsoft.com/office/drawing/2014/main" id="{28A241FB-30EF-4DC0-8C3A-8AD613D60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735" y="4336564"/>
            <a:ext cx="14124421" cy="92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6EDE2-7426-4BC8-AA04-4856D0E5585F}"/>
              </a:ext>
            </a:extLst>
          </p:cNvPr>
          <p:cNvSpPr/>
          <p:nvPr/>
        </p:nvSpPr>
        <p:spPr>
          <a:xfrm>
            <a:off x="21976647" y="13689942"/>
            <a:ext cx="14774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https://www.cnet.com/news/transformers-animated-movie-in-production-despite-coronavirus-quarantine/</a:t>
            </a:r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</a:t>
            </a:r>
            <a:r>
              <a:rPr lang="en-US" sz="10700" dirty="0"/>
              <a:t>Position embedding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embedding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r>
                  <a:rPr lang="en-US" dirty="0"/>
                  <a:t>Learn the mapping function f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blipFill>
                <a:blip r:embed="rId7"/>
                <a:stretch>
                  <a:fillRect l="-2480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15535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Learning to Encode Position for Transformer with Continuous Dynamical Model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https://arxiv.org/abs/2003.09229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F47A3-C30B-4A3A-AC77-1265EA4AB3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32246" y="10287000"/>
            <a:ext cx="12911225" cy="75713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7A28B6-4DE8-42B0-BBB7-C73A94DA6994}"/>
              </a:ext>
            </a:extLst>
          </p:cNvPr>
          <p:cNvSpPr/>
          <p:nvPr/>
        </p:nvSpPr>
        <p:spPr>
          <a:xfrm>
            <a:off x="17851807" y="18409520"/>
            <a:ext cx="11116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https://towardsdatascience.com/master-positional-encoding-part-i-63c05d90a0c3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0DAB5-1269-4CBD-8E72-D56158598385}"/>
              </a:ext>
            </a:extLst>
          </p:cNvPr>
          <p:cNvSpPr txBox="1"/>
          <p:nvPr/>
        </p:nvSpPr>
        <p:spPr>
          <a:xfrm>
            <a:off x="31248626" y="5256065"/>
            <a:ext cx="4744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Limited by the sequence length, less flexible</a:t>
            </a:r>
          </a:p>
        </p:txBody>
      </p:sp>
    </p:spTree>
    <p:extLst>
      <p:ext uri="{BB962C8B-B14F-4D97-AF65-F5344CB8AC3E}">
        <p14:creationId xmlns:p14="http://schemas.microsoft.com/office/powerpoint/2010/main" val="74765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634059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69928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848397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243389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6420075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8418750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225888" y="91309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6369649" y="9102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01BBA4-FE01-4220-A5E1-285BBE883ECA}"/>
              </a:ext>
            </a:extLst>
          </p:cNvPr>
          <p:cNvGrpSpPr/>
          <p:nvPr/>
        </p:nvGrpSpPr>
        <p:grpSpPr>
          <a:xfrm>
            <a:off x="4139478" y="6311699"/>
            <a:ext cx="14548514" cy="2079208"/>
            <a:chOff x="4722125" y="9417810"/>
            <a:chExt cx="14548514" cy="389599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7519121-473F-412F-A2CD-DA38627F4AC2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61E1FF0-287C-4234-A1C8-365FC05AE8F9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78FA2B-67EA-435F-816A-F0915D2FDD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8B1A9B6-0776-4EEA-8778-24EB7C689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39439E9-367E-467E-AC5B-572DBCE91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8E9638-1E36-4563-B9C7-6126390ED8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B0FE49D-78D0-4D34-BC3E-494D3830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62E4ADD-15B9-4B3B-B271-158C96850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D3C4B9B-04FE-425D-AADD-F2AB94C0D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1D29795-968E-43F6-B3EF-4FA224539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D27C278-20BA-4743-8068-D12B015134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BB5D0DB-E923-4218-95C1-51809976C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11CB6F-E0F9-4948-8A72-DD059A7DEC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17C50C9-4E49-4978-9F3A-7BDA8C968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03E062E-A53D-42CD-BB2B-591890754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483F6C2-B90C-410C-A11A-BE9EB1AC8E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048D2BF-DBFB-4A68-B435-755E7602F2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651D5D5-7600-4C4B-9678-5F6D93E62C21}"/>
              </a:ext>
            </a:extLst>
          </p:cNvPr>
          <p:cNvSpPr txBox="1"/>
          <p:nvPr/>
        </p:nvSpPr>
        <p:spPr>
          <a:xfrm>
            <a:off x="21506033" y="7093404"/>
            <a:ext cx="1391421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As flexible as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Non-causal by default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Parallel computing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Replacing RNN in many sequence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 err="1"/>
              <a:t>Attention+non-linearity+FC</a:t>
            </a:r>
            <a:r>
              <a:rPr lang="en-US" sz="7200" dirty="0"/>
              <a:t> or CONV -&gt; a transformer module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927443" y="10419873"/>
            <a:ext cx="14548514" cy="2079208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570471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8355162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2162300" y="1315781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6306061" y="1312985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927443" y="14455874"/>
            <a:ext cx="14548514" cy="2079208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570471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8355162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2162300" y="17193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6306061" y="171658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/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/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/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/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12D967-2F8C-4B90-8770-E697CD479051}"/>
              </a:ext>
            </a:extLst>
          </p:cNvPr>
          <p:cNvCxnSpPr>
            <a:endCxn id="96" idx="3"/>
          </p:cNvCxnSpPr>
          <p:nvPr/>
        </p:nvCxnSpPr>
        <p:spPr>
          <a:xfrm flipH="1">
            <a:off x="18475957" y="13212417"/>
            <a:ext cx="3164843" cy="228306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D517DDC-1B84-42CA-AC76-A03FDB8842B5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18475957" y="11459477"/>
            <a:ext cx="3270860" cy="173232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3D980CE-2CC4-48E3-AC5E-45B424BDA496}"/>
              </a:ext>
            </a:extLst>
          </p:cNvPr>
          <p:cNvCxnSpPr>
            <a:cxnSpLocks/>
            <a:endCxn id="54" idx="3"/>
          </p:cNvCxnSpPr>
          <p:nvPr/>
        </p:nvCxnSpPr>
        <p:spPr>
          <a:xfrm flipH="1" flipV="1">
            <a:off x="18687992" y="7351303"/>
            <a:ext cx="3027713" cy="584050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2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A2D2BD-F7CD-47FC-829E-4B7E0FCB591A}"/>
              </a:ext>
            </a:extLst>
          </p:cNvPr>
          <p:cNvSpPr/>
          <p:nvPr/>
        </p:nvSpPr>
        <p:spPr bwMode="auto">
          <a:xfrm>
            <a:off x="8177018" y="5176651"/>
            <a:ext cx="2981739" cy="80613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Global 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30DAE8-544F-4F01-8916-7DB6E35AC4D8}"/>
              </a:ext>
            </a:extLst>
          </p:cNvPr>
          <p:cNvGrpSpPr/>
          <p:nvPr/>
        </p:nvGrpSpPr>
        <p:grpSpPr>
          <a:xfrm>
            <a:off x="3635896" y="3889283"/>
            <a:ext cx="11869148" cy="13661361"/>
            <a:chOff x="3927443" y="-320885"/>
            <a:chExt cx="14760549" cy="19430764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955D4469-36F3-4F73-BA8A-4C2EA81366B2}"/>
                </a:ext>
              </a:extLst>
            </p:cNvPr>
            <p:cNvSpPr/>
            <p:nvPr/>
          </p:nvSpPr>
          <p:spPr bwMode="auto">
            <a:xfrm rot="16200000">
              <a:off x="4634059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BD5D229-7482-4C47-B5D3-FE324C99F084}"/>
                </a:ext>
              </a:extLst>
            </p:cNvPr>
            <p:cNvSpPr/>
            <p:nvPr/>
          </p:nvSpPr>
          <p:spPr bwMode="auto">
            <a:xfrm rot="16200000">
              <a:off x="469928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/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D22B7F8E-E912-4F54-AD44-A317456B5034}"/>
                </a:ext>
              </a:extLst>
            </p:cNvPr>
            <p:cNvSpPr/>
            <p:nvPr/>
          </p:nvSpPr>
          <p:spPr bwMode="auto">
            <a:xfrm rot="16200000">
              <a:off x="848397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/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D7FBAE61-E9E4-4BC9-B966-BB10F023D8A2}"/>
                </a:ext>
              </a:extLst>
            </p:cNvPr>
            <p:cNvSpPr/>
            <p:nvPr/>
          </p:nvSpPr>
          <p:spPr bwMode="auto">
            <a:xfrm rot="16200000">
              <a:off x="12243389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/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81D3676B-C0E6-4E22-90EE-F059AD7BD9AC}"/>
                </a:ext>
              </a:extLst>
            </p:cNvPr>
            <p:cNvSpPr/>
            <p:nvPr/>
          </p:nvSpPr>
          <p:spPr bwMode="auto">
            <a:xfrm rot="16200000">
              <a:off x="16420075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/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BF2D594-759A-49D2-B391-62A08E848DA4}"/>
                </a:ext>
              </a:extLst>
            </p:cNvPr>
            <p:cNvSpPr/>
            <p:nvPr/>
          </p:nvSpPr>
          <p:spPr bwMode="auto">
            <a:xfrm rot="16200000">
              <a:off x="8418750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32CFE09-26E1-43A4-96AE-2C9F4AA575F8}"/>
                </a:ext>
              </a:extLst>
            </p:cNvPr>
            <p:cNvSpPr/>
            <p:nvPr/>
          </p:nvSpPr>
          <p:spPr bwMode="auto">
            <a:xfrm rot="16200000">
              <a:off x="12225888" y="9130936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DB90D8C6-748A-4DBB-83BC-308B076C2F18}"/>
                </a:ext>
              </a:extLst>
            </p:cNvPr>
            <p:cNvSpPr/>
            <p:nvPr/>
          </p:nvSpPr>
          <p:spPr bwMode="auto">
            <a:xfrm rot="16200000">
              <a:off x="16369649" y="9102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01BBA4-FE01-4220-A5E1-285BBE883ECA}"/>
                </a:ext>
              </a:extLst>
            </p:cNvPr>
            <p:cNvGrpSpPr/>
            <p:nvPr/>
          </p:nvGrpSpPr>
          <p:grpSpPr>
            <a:xfrm>
              <a:off x="4139478" y="2656731"/>
              <a:ext cx="14548514" cy="5734176"/>
              <a:chOff x="4722125" y="2569171"/>
              <a:chExt cx="14548514" cy="107446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7519121-473F-412F-A2CD-DA38627F4AC2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61E1FF0-287C-4234-A1C8-365FC05AE8F9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078FA2B-67EA-435F-816A-F0915D2FD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8B1A9B6-0776-4EEA-8778-24EB7C689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39439E9-367E-467E-AC5B-572DBCE9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E8E9638-1E36-4563-B9C7-6126390ED8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B0FE49D-78D0-4D34-BC3E-494D383086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62E4ADD-15B9-4B3B-B271-158C968507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D3C4B9B-04FE-425D-AADD-F2AB94C0DD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1D29795-968E-43F6-B3EF-4FA224539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D27C278-20BA-4743-8068-D12B01513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BBB5D0DB-E923-4218-95C1-51809976CB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7511CB6F-E0F9-4948-8A72-DD059A7DE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17C50C9-4E49-4978-9F3A-7BDA8C968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03E062E-A53D-42CD-BB2B-591890754F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A483F6C2-B90C-410C-A11A-BE9EB1AC8E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F048D2BF-DBFB-4A68-B435-755E7602F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A4BC457-258A-40D0-8115-BAB516C99F9E}"/>
                  </a:ext>
                </a:extLst>
              </p:cNvPr>
              <p:cNvCxnSpPr>
                <a:cxnSpLocks/>
                <a:stCxn id="64" idx="0"/>
                <a:endCxn id="8" idx="2"/>
              </p:cNvCxnSpPr>
              <p:nvPr/>
            </p:nvCxnSpPr>
            <p:spPr>
              <a:xfrm flipV="1">
                <a:off x="6223953" y="2569171"/>
                <a:ext cx="578756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A63C550-03DA-40CC-8F8C-9947254E2314}"/>
                  </a:ext>
                </a:extLst>
              </p:cNvPr>
              <p:cNvCxnSpPr>
                <a:cxnSpLocks/>
                <a:stCxn id="73" idx="0"/>
                <a:endCxn id="8" idx="2"/>
              </p:cNvCxnSpPr>
              <p:nvPr/>
            </p:nvCxnSpPr>
            <p:spPr>
              <a:xfrm flipV="1">
                <a:off x="10008643" y="2569171"/>
                <a:ext cx="200287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BB88CA48-2C38-45C8-A111-299F3B6018A4}"/>
                  </a:ext>
                </a:extLst>
              </p:cNvPr>
              <p:cNvCxnSpPr>
                <a:cxnSpLocks/>
                <a:stCxn id="75" idx="0"/>
                <a:endCxn id="8" idx="2"/>
              </p:cNvCxnSpPr>
              <p:nvPr/>
            </p:nvCxnSpPr>
            <p:spPr>
              <a:xfrm flipH="1" flipV="1">
                <a:off x="12011514" y="2569171"/>
                <a:ext cx="1756546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9D7CBF92-9BD3-4FE6-822B-70BD473CAB64}"/>
                  </a:ext>
                </a:extLst>
              </p:cNvPr>
              <p:cNvCxnSpPr>
                <a:cxnSpLocks/>
                <a:stCxn id="77" idx="0"/>
                <a:endCxn id="8" idx="2"/>
              </p:cNvCxnSpPr>
              <p:nvPr/>
            </p:nvCxnSpPr>
            <p:spPr>
              <a:xfrm flipH="1" flipV="1">
                <a:off x="12011514" y="2569171"/>
                <a:ext cx="5933231" cy="1420181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F990AFC-6418-43E2-A90C-E8BEA99CE624}"/>
                </a:ext>
              </a:extLst>
            </p:cNvPr>
            <p:cNvGrpSpPr/>
            <p:nvPr/>
          </p:nvGrpSpPr>
          <p:grpSpPr>
            <a:xfrm>
              <a:off x="3927443" y="10419873"/>
              <a:ext cx="14548514" cy="2079208"/>
              <a:chOff x="4722125" y="9417810"/>
              <a:chExt cx="14548514" cy="389599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7DD3852-E307-4EA1-9A83-39B4AA171531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F8BCCB-512A-4D22-9787-28D5A1F4FA13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93830E6-55DC-4994-9134-497B2645E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5038637-0782-4052-A6FE-23165D87A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38617CC-711B-4965-B6D6-7C250AD2C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4487A6F-340E-457F-8C62-6FE13B308E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E9CE5BE-E9D4-4793-ADB2-EC8FC86A8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92C35AB-A8B8-43A4-9590-5D4E01E513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F0F18FD-5641-402B-8624-3EE2715701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8D51D8F-1DFB-49AF-824B-8C3EA059D8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4EDD766-C592-43D9-A0B9-2F617A205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C57105A-2F99-4B00-8FB2-7634663872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2D60F01-4A93-480C-8B49-FDE854B61E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FE9D96E-6D3C-4F51-992F-B356A9040E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CD24198-5402-45EC-B864-B72406794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2A2ABF4B-DEF6-49B0-99C5-91743D645B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E583307-89D6-4F3D-A865-CD7C2FCE25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F7E43703-FDBE-4B36-BC6D-0DE42B0AE2B9}"/>
                </a:ext>
              </a:extLst>
            </p:cNvPr>
            <p:cNvSpPr/>
            <p:nvPr/>
          </p:nvSpPr>
          <p:spPr bwMode="auto">
            <a:xfrm rot="16200000">
              <a:off x="4570471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F5A2BDF1-7D86-43CD-8545-2118E60EE9E1}"/>
                </a:ext>
              </a:extLst>
            </p:cNvPr>
            <p:cNvSpPr/>
            <p:nvPr/>
          </p:nvSpPr>
          <p:spPr bwMode="auto">
            <a:xfrm rot="16200000">
              <a:off x="8355162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33C6F00D-FF39-46A2-90C7-D5C1E7814C78}"/>
                </a:ext>
              </a:extLst>
            </p:cNvPr>
            <p:cNvSpPr/>
            <p:nvPr/>
          </p:nvSpPr>
          <p:spPr bwMode="auto">
            <a:xfrm rot="16200000">
              <a:off x="12162300" y="1315781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A52126D0-057E-46B4-AB8D-6CCA51326431}"/>
                </a:ext>
              </a:extLst>
            </p:cNvPr>
            <p:cNvSpPr/>
            <p:nvPr/>
          </p:nvSpPr>
          <p:spPr bwMode="auto">
            <a:xfrm rot="16200000">
              <a:off x="16306061" y="1312985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121110-0506-4487-BD84-21647BBECCF2}"/>
                </a:ext>
              </a:extLst>
            </p:cNvPr>
            <p:cNvGrpSpPr/>
            <p:nvPr/>
          </p:nvGrpSpPr>
          <p:grpSpPr>
            <a:xfrm>
              <a:off x="3927443" y="14455874"/>
              <a:ext cx="14548514" cy="2079208"/>
              <a:chOff x="4722125" y="9417810"/>
              <a:chExt cx="14548514" cy="3895997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D39E0C0-0A78-4682-84D9-D8C6DEC64368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777C09F-14E9-403E-A7D6-0D29CC71F978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A2FE3EA5-93FC-491D-ACD9-F810D8EB7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CE1286D9-7845-4F8E-9DDF-4C0436077B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669A4E2-96A2-4CF9-9F03-90720A9DF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8BDE4B5-B053-4B7D-9253-8ACC98BC46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943363BB-2D51-4C52-9B9D-D1E0F3A81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5824B8B-6DCD-41CB-A422-60E08F945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FB37A63-5E35-4003-BDCE-0E090F6C92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8DB15E91-78E5-484B-905A-7B9D11D91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07F01B6-F957-4568-B1F4-B8507B7754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0D686DD-4F68-4153-8140-CDBF91E9E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6299BAA1-360E-4334-8726-B1A9FCF70F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419AE68-3997-47C1-B7FE-18D92C4D6E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035CAA3-E824-4FCD-9142-AD60B44784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721E686-263D-4639-8A06-5F1D821C40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96F7317-C7CF-4426-A080-19EC8BE40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FAE8C11E-B340-44EE-8BD7-B63F2FAF1CDC}"/>
                </a:ext>
              </a:extLst>
            </p:cNvPr>
            <p:cNvSpPr/>
            <p:nvPr/>
          </p:nvSpPr>
          <p:spPr bwMode="auto">
            <a:xfrm rot="16200000">
              <a:off x="4570471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48FE3B2D-A682-4BFD-9665-67C08D4C9289}"/>
                </a:ext>
              </a:extLst>
            </p:cNvPr>
            <p:cNvSpPr/>
            <p:nvPr/>
          </p:nvSpPr>
          <p:spPr bwMode="auto">
            <a:xfrm rot="16200000">
              <a:off x="8355162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7DA578A5-4A96-4605-AEF1-AB80F36F5488}"/>
                </a:ext>
              </a:extLst>
            </p:cNvPr>
            <p:cNvSpPr/>
            <p:nvPr/>
          </p:nvSpPr>
          <p:spPr bwMode="auto">
            <a:xfrm rot="16200000">
              <a:off x="12162300" y="17193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3D5F4A3C-CE5A-4F27-8D2B-2DC6BD65D9ED}"/>
                </a:ext>
              </a:extLst>
            </p:cNvPr>
            <p:cNvSpPr/>
            <p:nvPr/>
          </p:nvSpPr>
          <p:spPr bwMode="auto">
            <a:xfrm rot="16200000">
              <a:off x="16306061" y="17165855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/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𝑻𝒉𝒊𝒔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/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𝑻𝑽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/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/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𝒃𝒓𝒐𝒌𝒆𝒏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E66EB3EA-2F35-407B-957F-C9E7DD700C60}"/>
                </a:ext>
              </a:extLst>
            </p:cNvPr>
            <p:cNvSpPr/>
            <p:nvPr/>
          </p:nvSpPr>
          <p:spPr bwMode="auto">
            <a:xfrm rot="16200000">
              <a:off x="10625053" y="22122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1707061" y="7374379"/>
            <a:ext cx="93560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Sentimental analysis</a:t>
            </a:r>
          </a:p>
          <a:p>
            <a:endParaRPr lang="en-US" dirty="0"/>
          </a:p>
          <a:p>
            <a:r>
              <a:rPr lang="en-US" dirty="0"/>
              <a:t>I bought this TV last week. It arrived today. This TV is broken …</a:t>
            </a:r>
          </a:p>
        </p:txBody>
      </p:sp>
      <p:sp>
        <p:nvSpPr>
          <p:cNvPr id="126" name="Arrow: Down 125">
            <a:extLst>
              <a:ext uri="{FF2B5EF4-FFF2-40B4-BE49-F238E27FC236}">
                <a16:creationId xmlns:a16="http://schemas.microsoft.com/office/drawing/2014/main" id="{32AB7303-3DD5-4AE6-BA00-D38B575B66CA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E3E42-7D4E-4E51-96D4-EFC011025111}"/>
              </a:ext>
            </a:extLst>
          </p:cNvPr>
          <p:cNvSpPr txBox="1"/>
          <p:nvPr/>
        </p:nvSpPr>
        <p:spPr>
          <a:xfrm>
            <a:off x="22793739" y="13742504"/>
            <a:ext cx="7195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 or negative review?</a:t>
            </a:r>
          </a:p>
        </p:txBody>
      </p:sp>
    </p:spTree>
    <p:extLst>
      <p:ext uri="{BB962C8B-B14F-4D97-AF65-F5344CB8AC3E}">
        <p14:creationId xmlns:p14="http://schemas.microsoft.com/office/powerpoint/2010/main" val="194256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4701481" y="6535321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81" y="6535321"/>
                <a:ext cx="62510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4709354" y="5370846"/>
                <a:ext cx="8284319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  <a:p>
                <a:pPr/>
                <a:r>
                  <a:rPr lang="en-US" sz="2800" dirty="0">
                    <a:solidFill>
                      <a:schemeClr val="tx1"/>
                    </a:solidFill>
                  </a:rPr>
                  <a:t>Probability of being triggered at the 2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2800" dirty="0">
                    <a:solidFill>
                      <a:schemeClr val="tx1"/>
                    </a:solidFill>
                  </a:rPr>
                  <a:t> time interval </a:t>
                </a: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354" y="5370846"/>
                <a:ext cx="8284319" cy="984885"/>
              </a:xfrm>
              <a:prstGeom prst="rect">
                <a:avLst/>
              </a:prstGeom>
              <a:blipFill>
                <a:blip r:embed="rId3"/>
                <a:stretch>
                  <a:fillRect l="-2649" r="-161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0767795" y="6535321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795" y="6535321"/>
                <a:ext cx="6251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2290156" y="6744680"/>
            <a:ext cx="935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ECG Waveform detection</a:t>
            </a:r>
          </a:p>
        </p:txBody>
      </p:sp>
      <p:pic>
        <p:nvPicPr>
          <p:cNvPr id="126" name="Picture 2">
            <a:extLst>
              <a:ext uri="{FF2B5EF4-FFF2-40B4-BE49-F238E27FC236}">
                <a16:creationId xmlns:a16="http://schemas.microsoft.com/office/drawing/2014/main" id="{219E25E1-7D82-486B-9C56-E904F01DD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6271225" y="7679032"/>
            <a:ext cx="13374099" cy="933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8AAA2-2BE8-4050-81B9-A978BB531315}"/>
              </a:ext>
            </a:extLst>
          </p:cNvPr>
          <p:cNvCxnSpPr>
            <a:cxnSpLocks/>
          </p:cNvCxnSpPr>
          <p:nvPr/>
        </p:nvCxnSpPr>
        <p:spPr>
          <a:xfrm>
            <a:off x="19520452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DB475B1-D757-434C-9DAC-76D028C271A8}"/>
              </a:ext>
            </a:extLst>
          </p:cNvPr>
          <p:cNvCxnSpPr>
            <a:cxnSpLocks/>
          </p:cNvCxnSpPr>
          <p:nvPr/>
        </p:nvCxnSpPr>
        <p:spPr>
          <a:xfrm>
            <a:off x="1998427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7731F46-CFC1-483E-BACD-590D4EB04588}"/>
              </a:ext>
            </a:extLst>
          </p:cNvPr>
          <p:cNvCxnSpPr>
            <a:cxnSpLocks/>
          </p:cNvCxnSpPr>
          <p:nvPr/>
        </p:nvCxnSpPr>
        <p:spPr>
          <a:xfrm>
            <a:off x="2047460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DD68E57-0FC1-4660-AEB1-2F8F0CB8A8FC}"/>
              </a:ext>
            </a:extLst>
          </p:cNvPr>
          <p:cNvCxnSpPr>
            <a:cxnSpLocks/>
          </p:cNvCxnSpPr>
          <p:nvPr/>
        </p:nvCxnSpPr>
        <p:spPr>
          <a:xfrm>
            <a:off x="20951687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1D46A6D-486D-41CF-B792-EF3288BA2705}"/>
              </a:ext>
            </a:extLst>
          </p:cNvPr>
          <p:cNvCxnSpPr>
            <a:cxnSpLocks/>
          </p:cNvCxnSpPr>
          <p:nvPr/>
        </p:nvCxnSpPr>
        <p:spPr>
          <a:xfrm>
            <a:off x="21428765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Arrow: Down 130">
            <a:extLst>
              <a:ext uri="{FF2B5EF4-FFF2-40B4-BE49-F238E27FC236}">
                <a16:creationId xmlns:a16="http://schemas.microsoft.com/office/drawing/2014/main" id="{354506AC-E47A-418D-AB8C-FE1E661F34EA}"/>
              </a:ext>
            </a:extLst>
          </p:cNvPr>
          <p:cNvSpPr/>
          <p:nvPr/>
        </p:nvSpPr>
        <p:spPr bwMode="auto">
          <a:xfrm rot="16200000">
            <a:off x="29468673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/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/>
                  <a:t>, …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  <a:blipFill>
                <a:blip r:embed="rId7"/>
                <a:stretch>
                  <a:fillRect t="-18543" r="-530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/>
              <p:nvPr/>
            </p:nvSpPr>
            <p:spPr>
              <a:xfrm>
                <a:off x="6669349" y="17239881"/>
                <a:ext cx="528971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/>
                  <a:t>, …</a:t>
                </a:r>
              </a:p>
            </p:txBody>
          </p:sp>
        </mc:Choice>
        <mc:Fallback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49" y="17239881"/>
                <a:ext cx="5289718" cy="923330"/>
              </a:xfrm>
              <a:prstGeom prst="rect">
                <a:avLst/>
              </a:prstGeom>
              <a:blipFill>
                <a:blip r:embed="rId8"/>
                <a:stretch>
                  <a:fillRect t="-18421" r="-5415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81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𝒑𝒍𝒂𝒚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  <a:p>
                <a:pPr/>
                <a:r>
                  <a:rPr lang="en-US" sz="2800" dirty="0">
                    <a:solidFill>
                      <a:schemeClr val="tx1"/>
                    </a:solidFill>
                  </a:rPr>
                  <a:t>Probability of “play” from vocabulary</a:t>
                </a: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blipFill>
                <a:blip r:embed="rId2"/>
                <a:stretch>
                  <a:fillRect l="-3715" r="-222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21746817" y="8679497"/>
            <a:ext cx="9356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masked words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compute loss on the masked words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computing speeds up the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A4725-FAA2-4A0E-8B32-21045696ADC8}"/>
              </a:ext>
            </a:extLst>
          </p:cNvPr>
          <p:cNvSpPr txBox="1"/>
          <p:nvPr/>
        </p:nvSpPr>
        <p:spPr>
          <a:xfrm>
            <a:off x="5579165" y="1641933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5BF4D34-0C71-4495-BC86-602BE377B792}"/>
              </a:ext>
            </a:extLst>
          </p:cNvPr>
          <p:cNvSpPr txBox="1"/>
          <p:nvPr/>
        </p:nvSpPr>
        <p:spPr>
          <a:xfrm>
            <a:off x="8657143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1BF4EC7-9FE9-49F5-BA40-AD868EECB33B}"/>
              </a:ext>
            </a:extLst>
          </p:cNvPr>
          <p:cNvSpPr txBox="1"/>
          <p:nvPr/>
        </p:nvSpPr>
        <p:spPr>
          <a:xfrm>
            <a:off x="12064265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[play] the tennis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1A7291-4060-49BA-BA41-785C48D569EB}"/>
              </a:ext>
            </a:extLst>
          </p:cNvPr>
          <p:cNvSpPr txBox="1"/>
          <p:nvPr/>
        </p:nvSpPr>
        <p:spPr>
          <a:xfrm>
            <a:off x="4267196" y="18157580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&lt;MSK&gt; the tennis</a:t>
            </a:r>
          </a:p>
        </p:txBody>
      </p:sp>
    </p:spTree>
    <p:extLst>
      <p:ext uri="{BB962C8B-B14F-4D97-AF65-F5344CB8AC3E}">
        <p14:creationId xmlns:p14="http://schemas.microsoft.com/office/powerpoint/2010/main" val="211075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7653058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10464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1054784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35896" y="856576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144088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337905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427851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4278511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4278511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4289004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4289004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4289005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4289006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4278513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4278512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619032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6137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attention is non-causal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attention score matrix to make it causal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602392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/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/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/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/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/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250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7653058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10464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1054784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08123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144088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337905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427851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4278511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4278511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4289004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4289004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4289005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4289006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4278513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4278512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619032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6137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upper triangle of W matrix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Causal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602392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/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C591CD96-7358-4FB8-8D5D-DBA2CECF6DDE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/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𝒎𝒂𝒔𝒌𝒆𝒅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23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Seq2Seq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E38BB-1E47-4B45-AA14-CF9CD78779D5}"/>
              </a:ext>
            </a:extLst>
          </p:cNvPr>
          <p:cNvSpPr/>
          <p:nvPr/>
        </p:nvSpPr>
        <p:spPr bwMode="auto">
          <a:xfrm>
            <a:off x="4073790" y="7006044"/>
            <a:ext cx="399913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67BE9-5726-4D93-A37B-D455B5F4CF5E}"/>
              </a:ext>
            </a:extLst>
          </p:cNvPr>
          <p:cNvSpPr/>
          <p:nvPr/>
        </p:nvSpPr>
        <p:spPr bwMode="auto">
          <a:xfrm>
            <a:off x="9508434" y="7010904"/>
            <a:ext cx="3999134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CFC83B-0D58-447F-B1DA-62C8D01A330A}"/>
              </a:ext>
            </a:extLst>
          </p:cNvPr>
          <p:cNvSpPr/>
          <p:nvPr/>
        </p:nvSpPr>
        <p:spPr bwMode="auto">
          <a:xfrm rot="16200000">
            <a:off x="5476383" y="882288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4AC597-97E8-4B42-B6DB-2F205BCF33A5}"/>
              </a:ext>
            </a:extLst>
          </p:cNvPr>
          <p:cNvSpPr/>
          <p:nvPr/>
        </p:nvSpPr>
        <p:spPr bwMode="auto">
          <a:xfrm>
            <a:off x="8193705" y="7490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DB588A-6555-4703-8A94-65B198BF0E23}"/>
              </a:ext>
            </a:extLst>
          </p:cNvPr>
          <p:cNvSpPr/>
          <p:nvPr/>
        </p:nvSpPr>
        <p:spPr bwMode="auto">
          <a:xfrm rot="16200000">
            <a:off x="10911027" y="599543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A0EE7-1E09-4819-9074-0D2FDA1BE73A}"/>
              </a:ext>
            </a:extLst>
          </p:cNvPr>
          <p:cNvSpPr txBox="1"/>
          <p:nvPr/>
        </p:nvSpPr>
        <p:spPr>
          <a:xfrm>
            <a:off x="3817465" y="9916527"/>
            <a:ext cx="5570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DF4A664-18CD-4A4A-92B4-F40F97CC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8434" y="4835011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D6586-9ADB-4BDE-9699-9986376AD49F}"/>
              </a:ext>
            </a:extLst>
          </p:cNvPr>
          <p:cNvSpPr txBox="1"/>
          <p:nvPr/>
        </p:nvSpPr>
        <p:spPr>
          <a:xfrm>
            <a:off x="2544417" y="12702629"/>
            <a:ext cx="13928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and output are sequences,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Examples: machine translation, speech recognition,  image captioning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Three components: encoder, decoder, their cross-talk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16882309" y="17141686"/>
            <a:ext cx="18587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Is All You Need. </a:t>
            </a:r>
            <a:r>
              <a:rPr lang="en-US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678" y="4538021"/>
            <a:ext cx="8409691" cy="11987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EC33B9-3D84-46CE-A4BF-F17BE288960E}"/>
              </a:ext>
            </a:extLst>
          </p:cNvPr>
          <p:cNvSpPr txBox="1"/>
          <p:nvPr/>
        </p:nvSpPr>
        <p:spPr>
          <a:xfrm>
            <a:off x="26067358" y="5625849"/>
            <a:ext cx="9236765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Sole relying on the attention mechanism to model long-term dependency in a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Propose the “transformer”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Scaled attention, masked attention, multi-head attention, position encoding …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76CDB-DB43-4594-B43C-46A9791853C2}"/>
              </a:ext>
            </a:extLst>
          </p:cNvPr>
          <p:cNvSpPr/>
          <p:nvPr/>
        </p:nvSpPr>
        <p:spPr bwMode="auto">
          <a:xfrm>
            <a:off x="18843099" y="10287000"/>
            <a:ext cx="2863905" cy="989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97EA4A-87B6-4239-9895-461757A4B35A}"/>
              </a:ext>
            </a:extLst>
          </p:cNvPr>
          <p:cNvSpPr/>
          <p:nvPr/>
        </p:nvSpPr>
        <p:spPr bwMode="auto">
          <a:xfrm>
            <a:off x="21880993" y="10681306"/>
            <a:ext cx="2863905" cy="9895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987BE-4D18-46B6-9899-03E892971D4E}"/>
              </a:ext>
            </a:extLst>
          </p:cNvPr>
          <p:cNvSpPr txBox="1"/>
          <p:nvPr/>
        </p:nvSpPr>
        <p:spPr>
          <a:xfrm>
            <a:off x="19016870" y="8175503"/>
            <a:ext cx="323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Cross attention</a:t>
            </a:r>
          </a:p>
        </p:txBody>
      </p:sp>
    </p:spTree>
    <p:extLst>
      <p:ext uri="{BB962C8B-B14F-4D97-AF65-F5344CB8AC3E}">
        <p14:creationId xmlns:p14="http://schemas.microsoft.com/office/powerpoint/2010/main" val="200130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8" r="50624" b="9729"/>
          <a:stretch/>
        </p:blipFill>
        <p:spPr>
          <a:xfrm>
            <a:off x="1381307" y="5086793"/>
            <a:ext cx="6915432" cy="1136631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B882F84-0A0D-45C8-9219-C120A1719EE4}"/>
              </a:ext>
            </a:extLst>
          </p:cNvPr>
          <p:cNvSpPr/>
          <p:nvPr/>
        </p:nvSpPr>
        <p:spPr bwMode="auto">
          <a:xfrm rot="16200000">
            <a:off x="24192056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/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  <a:blipFill>
                <a:blip r:embed="rId3"/>
                <a:stretch>
                  <a:fillRect t="-18421" r="-1015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6104A7-E7FB-4C17-9B13-59FCFC962D6D}"/>
              </a:ext>
            </a:extLst>
          </p:cNvPr>
          <p:cNvSpPr/>
          <p:nvPr/>
        </p:nvSpPr>
        <p:spPr>
          <a:xfrm>
            <a:off x="7869529" y="12758266"/>
            <a:ext cx="923676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 is the dimensional of input sequence data </a:t>
            </a:r>
          </a:p>
          <a:p>
            <a:r>
              <a:rPr lang="en-US" dirty="0"/>
              <a:t>(output of word embedding layer)</a:t>
            </a:r>
          </a:p>
          <a:p>
            <a:endParaRPr lang="en-US" dirty="0"/>
          </a:p>
          <a:p>
            <a:r>
              <a:rPr lang="en-US" dirty="0"/>
              <a:t>T is the length of sequence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41FD0D-E37D-4F08-B254-69B4194E3E98}"/>
              </a:ext>
            </a:extLst>
          </p:cNvPr>
          <p:cNvGrpSpPr/>
          <p:nvPr/>
        </p:nvGrpSpPr>
        <p:grpSpPr>
          <a:xfrm>
            <a:off x="19848542" y="16088957"/>
            <a:ext cx="11698648" cy="1461847"/>
            <a:chOff x="4722125" y="9417810"/>
            <a:chExt cx="14548514" cy="38959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EC58B3-0F9C-430B-AECA-6D0F0D44073F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E0ABE7-78DB-409B-BD0F-A7C6D8D20201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26BEA4-AAE9-4A88-B541-B0DC167B3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8018FFC-C125-4C1D-A444-D299FC837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0A6CE6F-DE55-4D2B-8B8D-83FCEAF46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6067A97-30CD-48D1-90C8-44AA761AEE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2EB47F6-E7B8-4636-86A9-D73080DC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5741A0-8E8D-452F-B52E-EFEFC6C7D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EC9279E-70FB-4957-9B20-08461BFB5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6A98F34-3FCC-4B89-AA5F-4050DC3560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476A82-0412-47F5-A7F5-0DD296B618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3E1F9C-A5A0-4332-9750-5054336DED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BAC7FB-5911-4439-AC63-2CE7867CD7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4E86E2B-0E37-4FFF-AE6A-3A3CAEEE89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E613057-5108-455C-AC29-729957158E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F5FE09C-8A6E-4A41-A121-519C4F3462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14263C-A841-46CC-96E0-07F70DA61E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382EF58-EF65-4FF8-8FFE-DE7A3390CC7E}"/>
              </a:ext>
            </a:extLst>
          </p:cNvPr>
          <p:cNvSpPr/>
          <p:nvPr/>
        </p:nvSpPr>
        <p:spPr bwMode="auto">
          <a:xfrm rot="16200000">
            <a:off x="21527123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ED4E756-FE43-40F5-B56A-0EAAE68A9726}"/>
              </a:ext>
            </a:extLst>
          </p:cNvPr>
          <p:cNvSpPr/>
          <p:nvPr/>
        </p:nvSpPr>
        <p:spPr bwMode="auto">
          <a:xfrm rot="16200000">
            <a:off x="26856989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05E2CD3-6EA3-484B-AB90-F164D8F80894}"/>
              </a:ext>
            </a:extLst>
          </p:cNvPr>
          <p:cNvSpPr/>
          <p:nvPr/>
        </p:nvSpPr>
        <p:spPr bwMode="auto">
          <a:xfrm rot="16200000">
            <a:off x="29521923" y="1791142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ADC58A7-751C-4416-B557-A99F81925364}"/>
              </a:ext>
            </a:extLst>
          </p:cNvPr>
          <p:cNvSpPr/>
          <p:nvPr/>
        </p:nvSpPr>
        <p:spPr bwMode="auto">
          <a:xfrm rot="16200000">
            <a:off x="24192056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3F2965B-478D-4E2A-BBC3-7D965B7A8207}"/>
              </a:ext>
            </a:extLst>
          </p:cNvPr>
          <p:cNvSpPr/>
          <p:nvPr/>
        </p:nvSpPr>
        <p:spPr bwMode="auto">
          <a:xfrm rot="16200000">
            <a:off x="21527123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23378FE-78AF-4416-B8D3-82153CCAEF18}"/>
              </a:ext>
            </a:extLst>
          </p:cNvPr>
          <p:cNvSpPr/>
          <p:nvPr/>
        </p:nvSpPr>
        <p:spPr bwMode="auto">
          <a:xfrm rot="16200000">
            <a:off x="26856989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0B9D11F6-BDDE-4AE7-9381-7B95CA9550EF}"/>
              </a:ext>
            </a:extLst>
          </p:cNvPr>
          <p:cNvSpPr/>
          <p:nvPr/>
        </p:nvSpPr>
        <p:spPr bwMode="auto">
          <a:xfrm rot="16200000">
            <a:off x="29521923" y="1515930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/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Nx1, </a:t>
                </a:r>
              </a:p>
              <a:p>
                <a:r>
                  <a:rPr lang="en-US" dirty="0"/>
                  <a:t>one vector in the sequence</a:t>
                </a: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  <a:blipFill>
                <a:blip r:embed="rId4"/>
                <a:stretch>
                  <a:fillRect l="-3666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/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  <a:blipFill>
                <a:blip r:embed="rId5"/>
                <a:stretch>
                  <a:fillRect t="-18421" r="-1220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8EACD550-DB0F-473B-8D64-855DD579DF8D}"/>
              </a:ext>
            </a:extLst>
          </p:cNvPr>
          <p:cNvSpPr txBox="1"/>
          <p:nvPr/>
        </p:nvSpPr>
        <p:spPr>
          <a:xfrm>
            <a:off x="32936400" y="15251256"/>
            <a:ext cx="29516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4F5C24-AB93-47CB-A1C9-19C891A6F89B}"/>
              </a:ext>
            </a:extLst>
          </p:cNvPr>
          <p:cNvGrpSpPr/>
          <p:nvPr/>
        </p:nvGrpSpPr>
        <p:grpSpPr>
          <a:xfrm>
            <a:off x="21696781" y="12405645"/>
            <a:ext cx="780461" cy="779056"/>
            <a:chOff x="23099958" y="10718978"/>
            <a:chExt cx="780461" cy="779056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E327592-815C-4203-B5F0-F70398A5BB64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1DD5D4C7-9DE9-4101-A52E-DF09B80CF0A8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941AA37-A53C-4305-BEAA-2C9B0285076F}"/>
              </a:ext>
            </a:extLst>
          </p:cNvPr>
          <p:cNvCxnSpPr>
            <a:cxnSpLocks/>
            <a:endCxn id="55" idx="4"/>
          </p:cNvCxnSpPr>
          <p:nvPr/>
        </p:nvCxnSpPr>
        <p:spPr>
          <a:xfrm flipV="1">
            <a:off x="22087011" y="13184701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7C14F80-7ECE-49EA-AE9F-017D86127ECF}"/>
              </a:ext>
            </a:extLst>
          </p:cNvPr>
          <p:cNvCxnSpPr>
            <a:cxnSpLocks/>
            <a:stCxn id="43" idx="1"/>
            <a:endCxn id="55" idx="2"/>
          </p:cNvCxnSpPr>
          <p:nvPr/>
        </p:nvCxnSpPr>
        <p:spPr>
          <a:xfrm rot="5400000" flipH="1">
            <a:off x="18915334" y="15576620"/>
            <a:ext cx="5990209" cy="427316"/>
          </a:xfrm>
          <a:prstGeom prst="bentConnector4">
            <a:avLst>
              <a:gd name="adj1" fmla="val 8223"/>
              <a:gd name="adj2" fmla="val 639781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D4C6EF5-98C0-4E7B-8B90-FC84E60CBAD6}"/>
              </a:ext>
            </a:extLst>
          </p:cNvPr>
          <p:cNvSpPr txBox="1"/>
          <p:nvPr/>
        </p:nvSpPr>
        <p:spPr>
          <a:xfrm>
            <a:off x="17754936" y="13507595"/>
            <a:ext cx="369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 connection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6BBC60D-FF4E-40AA-8531-95DC2AB90A3F}"/>
              </a:ext>
            </a:extLst>
          </p:cNvPr>
          <p:cNvCxnSpPr>
            <a:cxnSpLocks/>
          </p:cNvCxnSpPr>
          <p:nvPr/>
        </p:nvCxnSpPr>
        <p:spPr>
          <a:xfrm flipV="1">
            <a:off x="22124097" y="1146513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4620EE7-B6E1-41F3-B5D5-13A3A330EB2B}"/>
              </a:ext>
            </a:extLst>
          </p:cNvPr>
          <p:cNvSpPr/>
          <p:nvPr/>
        </p:nvSpPr>
        <p:spPr bwMode="auto">
          <a:xfrm>
            <a:off x="20690496" y="10215491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9E5212-B46B-4A05-8C6C-C5F1C2C460EB}"/>
              </a:ext>
            </a:extLst>
          </p:cNvPr>
          <p:cNvSpPr txBox="1"/>
          <p:nvPr/>
        </p:nvSpPr>
        <p:spPr>
          <a:xfrm>
            <a:off x="23954083" y="9628902"/>
            <a:ext cx="43054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normalization along 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6DC40B1-537F-43E5-89C7-DA3F2581C9C7}"/>
              </a:ext>
            </a:extLst>
          </p:cNvPr>
          <p:cNvCxnSpPr>
            <a:cxnSpLocks/>
          </p:cNvCxnSpPr>
          <p:nvPr/>
        </p:nvCxnSpPr>
        <p:spPr>
          <a:xfrm flipV="1">
            <a:off x="22124097" y="9252512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5B88D9F-BA8E-463B-8391-070EAD26C2B9}"/>
              </a:ext>
            </a:extLst>
          </p:cNvPr>
          <p:cNvGrpSpPr/>
          <p:nvPr/>
        </p:nvGrpSpPr>
        <p:grpSpPr>
          <a:xfrm>
            <a:off x="21733867" y="6160688"/>
            <a:ext cx="780461" cy="779056"/>
            <a:chOff x="23099958" y="10718978"/>
            <a:chExt cx="780461" cy="779056"/>
          </a:xfrm>
        </p:grpSpPr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6CF2B9E0-13EE-4AA4-96CF-CBF830600B0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72" name="Cross 71">
              <a:extLst>
                <a:ext uri="{FF2B5EF4-FFF2-40B4-BE49-F238E27FC236}">
                  <a16:creationId xmlns:a16="http://schemas.microsoft.com/office/drawing/2014/main" id="{83AE7013-6772-4326-BE9E-56C7710255E3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C023EC2-9AD2-4C14-BB05-B930A706254C}"/>
              </a:ext>
            </a:extLst>
          </p:cNvPr>
          <p:cNvSpPr/>
          <p:nvPr/>
        </p:nvSpPr>
        <p:spPr bwMode="auto">
          <a:xfrm>
            <a:off x="20653409" y="8015646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 err="1">
                <a:latin typeface="Arial"/>
              </a:rPr>
              <a:t>FC+ReLU</a:t>
            </a:r>
            <a:endParaRPr lang="en-US" sz="34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6ECB3B3-02B3-4BF7-99F3-9BEBE5EB5C17}"/>
              </a:ext>
            </a:extLst>
          </p:cNvPr>
          <p:cNvCxnSpPr>
            <a:cxnSpLocks/>
          </p:cNvCxnSpPr>
          <p:nvPr/>
        </p:nvCxnSpPr>
        <p:spPr>
          <a:xfrm flipV="1">
            <a:off x="22124097" y="7092225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CDBB9A-6545-4F3E-94D2-86EE0D278D90}"/>
              </a:ext>
            </a:extLst>
          </p:cNvPr>
          <p:cNvCxnSpPr>
            <a:cxnSpLocks/>
          </p:cNvCxnSpPr>
          <p:nvPr/>
        </p:nvCxnSpPr>
        <p:spPr>
          <a:xfrm flipV="1">
            <a:off x="22087010" y="525004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A6CA198-FEE2-4A66-BEF1-2FB97DB5E47B}"/>
              </a:ext>
            </a:extLst>
          </p:cNvPr>
          <p:cNvCxnSpPr>
            <a:cxnSpLocks/>
            <a:endCxn id="71" idx="2"/>
          </p:cNvCxnSpPr>
          <p:nvPr/>
        </p:nvCxnSpPr>
        <p:spPr>
          <a:xfrm rot="16200000" flipV="1">
            <a:off x="20351257" y="7932826"/>
            <a:ext cx="3155452" cy="390232"/>
          </a:xfrm>
          <a:prstGeom prst="bentConnector4">
            <a:avLst>
              <a:gd name="adj1" fmla="val -4889"/>
              <a:gd name="adj2" fmla="val 52534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/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  <a:blipFill>
                <a:blip r:embed="rId6"/>
                <a:stretch>
                  <a:fillRect t="-18543" r="-1172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EE4A0405-D456-4918-A10B-1FD2106D9BEA}"/>
              </a:ext>
            </a:extLst>
          </p:cNvPr>
          <p:cNvSpPr txBox="1"/>
          <p:nvPr/>
        </p:nvSpPr>
        <p:spPr>
          <a:xfrm>
            <a:off x="29848644" y="9770362"/>
            <a:ext cx="61755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Attention layer is the only place to model dependency across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err="1"/>
              <a:t>LayerNorm</a:t>
            </a:r>
            <a:r>
              <a:rPr lang="en-US" sz="4000" dirty="0"/>
              <a:t> and FC are applied for each vector independently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/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  <a:blipFill>
                <a:blip r:embed="rId7"/>
                <a:stretch>
                  <a:fillRect t="-18543" r="-542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/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/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</a:rPr>
                  <a:t>Layer normalization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  <a:blipFill>
                <a:blip r:embed="rId9"/>
                <a:stretch>
                  <a:fillRect l="-3403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/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ctangle 143">
            <a:extLst>
              <a:ext uri="{FF2B5EF4-FFF2-40B4-BE49-F238E27FC236}">
                <a16:creationId xmlns:a16="http://schemas.microsoft.com/office/drawing/2014/main" id="{A4F09B4E-C183-4280-911A-2E66436B167D}"/>
              </a:ext>
            </a:extLst>
          </p:cNvPr>
          <p:cNvSpPr/>
          <p:nvPr/>
        </p:nvSpPr>
        <p:spPr bwMode="auto">
          <a:xfrm>
            <a:off x="20653408" y="3974250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9636AA0-3FCD-42DD-A0D9-30224B153B65}"/>
              </a:ext>
            </a:extLst>
          </p:cNvPr>
          <p:cNvCxnSpPr>
            <a:cxnSpLocks/>
          </p:cNvCxnSpPr>
          <p:nvPr/>
        </p:nvCxnSpPr>
        <p:spPr>
          <a:xfrm flipV="1">
            <a:off x="22138056" y="3063610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0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8294E-BC76-42AF-B99D-A33AA915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4296727"/>
            <a:ext cx="15900083" cy="13915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46EAA5-84E5-4D8F-885E-3647D89F26BF}"/>
              </a:ext>
            </a:extLst>
          </p:cNvPr>
          <p:cNvSpPr/>
          <p:nvPr/>
        </p:nvSpPr>
        <p:spPr>
          <a:xfrm>
            <a:off x="2102674" y="18394135"/>
            <a:ext cx="12274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On Layer Normalization in the Transformer Architecture. https://arxiv.org/abs/2002.04745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7D21B-6557-4FA3-B418-A79A79DB1464}"/>
              </a:ext>
            </a:extLst>
          </p:cNvPr>
          <p:cNvSpPr txBox="1"/>
          <p:nvPr/>
        </p:nvSpPr>
        <p:spPr>
          <a:xfrm>
            <a:off x="18288000" y="5923722"/>
            <a:ext cx="1307989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Recent implementation often used option (b)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Shown to improve training stability and speed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Intuitively, all inputs into attention layers have been normalized</a:t>
            </a:r>
          </a:p>
        </p:txBody>
      </p:sp>
    </p:spTree>
    <p:extLst>
      <p:ext uri="{BB962C8B-B14F-4D97-AF65-F5344CB8AC3E}">
        <p14:creationId xmlns:p14="http://schemas.microsoft.com/office/powerpoint/2010/main" val="96971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87217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860696" y="3486066"/>
            <a:ext cx="10651082" cy="1515444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96ACDF1-69E6-4B42-88D5-05931586EF72}"/>
              </a:ext>
            </a:extLst>
          </p:cNvPr>
          <p:cNvSpPr/>
          <p:nvPr/>
        </p:nvSpPr>
        <p:spPr>
          <a:xfrm>
            <a:off x="20858922" y="10966191"/>
            <a:ext cx="728869" cy="2610679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85EE7583-216B-4176-9A9D-F1C681B96A37}"/>
              </a:ext>
            </a:extLst>
          </p:cNvPr>
          <p:cNvSpPr/>
          <p:nvPr/>
        </p:nvSpPr>
        <p:spPr>
          <a:xfrm>
            <a:off x="20858922" y="6889045"/>
            <a:ext cx="728869" cy="1850782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5CE4E-5C57-427A-A2CE-DF822224B9EE}"/>
              </a:ext>
            </a:extLst>
          </p:cNvPr>
          <p:cNvSpPr txBox="1"/>
          <p:nvPr/>
        </p:nvSpPr>
        <p:spPr>
          <a:xfrm>
            <a:off x="21919096" y="7321844"/>
            <a:ext cx="4121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902C46F-D683-427D-BB57-AEED463E23FA}"/>
              </a:ext>
            </a:extLst>
          </p:cNvPr>
          <p:cNvSpPr txBox="1"/>
          <p:nvPr/>
        </p:nvSpPr>
        <p:spPr>
          <a:xfrm>
            <a:off x="21919095" y="11394367"/>
            <a:ext cx="81368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encoder, except using the masked attention layer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9BF44E-4D43-4FD8-8B4B-C490AC534E34}"/>
              </a:ext>
            </a:extLst>
          </p:cNvPr>
          <p:cNvSpPr/>
          <p:nvPr/>
        </p:nvSpPr>
        <p:spPr bwMode="auto">
          <a:xfrm>
            <a:off x="16662866" y="8535652"/>
            <a:ext cx="4487604" cy="2610678"/>
          </a:xfrm>
          <a:prstGeom prst="ellipse">
            <a:avLst/>
          </a:prstGeom>
          <a:solidFill>
            <a:schemeClr val="tx2">
              <a:lumMod val="40000"/>
              <a:lumOff val="60000"/>
              <a:alpha val="35000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3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11795274" y="3935896"/>
            <a:ext cx="20049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and value is from encoder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Query is from decoder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Auto-regressive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E16F94-6077-477D-BFE2-2D7D90601600}"/>
              </a:ext>
            </a:extLst>
          </p:cNvPr>
          <p:cNvSpPr/>
          <p:nvPr/>
        </p:nvSpPr>
        <p:spPr bwMode="auto">
          <a:xfrm>
            <a:off x="14341203" y="1111814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4E0B33-FD01-4AA0-AA60-B114DD39D4AC}"/>
              </a:ext>
            </a:extLst>
          </p:cNvPr>
          <p:cNvSpPr/>
          <p:nvPr/>
        </p:nvSpPr>
        <p:spPr bwMode="auto">
          <a:xfrm>
            <a:off x="23794277" y="11123002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86CECFE-964D-4FF5-996E-E8820E08BC47}"/>
              </a:ext>
            </a:extLst>
          </p:cNvPr>
          <p:cNvSpPr/>
          <p:nvPr/>
        </p:nvSpPr>
        <p:spPr bwMode="auto">
          <a:xfrm rot="16200000">
            <a:off x="17506334" y="130574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6FA715B-1996-4D2C-B938-DD3AE539C4C8}"/>
              </a:ext>
            </a:extLst>
          </p:cNvPr>
          <p:cNvSpPr/>
          <p:nvPr/>
        </p:nvSpPr>
        <p:spPr bwMode="auto">
          <a:xfrm>
            <a:off x="22479548" y="1160222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650E7C-8ABA-40C3-8BA4-CBF971DB3CCC}"/>
              </a:ext>
            </a:extLst>
          </p:cNvPr>
          <p:cNvSpPr/>
          <p:nvPr/>
        </p:nvSpPr>
        <p:spPr bwMode="auto">
          <a:xfrm rot="16200000">
            <a:off x="2376563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983023-684C-43CD-93FC-BFE4BB968E92}"/>
              </a:ext>
            </a:extLst>
          </p:cNvPr>
          <p:cNvSpPr txBox="1"/>
          <p:nvPr/>
        </p:nvSpPr>
        <p:spPr>
          <a:xfrm>
            <a:off x="14341203" y="14118059"/>
            <a:ext cx="11315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794137D1-8625-46FD-BFE2-47E6CD5E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112" y="8951144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179D8-BCFF-44A1-873C-B06E0A36DB3B}"/>
              </a:ext>
            </a:extLst>
          </p:cNvPr>
          <p:cNvSpPr txBox="1"/>
          <p:nvPr/>
        </p:nvSpPr>
        <p:spPr>
          <a:xfrm>
            <a:off x="15255602" y="15467448"/>
            <a:ext cx="7103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 in parallel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C0454-47BA-4FE0-8687-BAAB828C5E25}"/>
              </a:ext>
            </a:extLst>
          </p:cNvPr>
          <p:cNvSpPr txBox="1"/>
          <p:nvPr/>
        </p:nvSpPr>
        <p:spPr>
          <a:xfrm>
            <a:off x="13318853" y="7419816"/>
            <a:ext cx="8501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B4046ED9-560B-4102-9E52-094740F0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495" y="7567133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0C94C02-C390-4A9F-A2E1-3E37AB4CBE5E}"/>
              </a:ext>
            </a:extLst>
          </p:cNvPr>
          <p:cNvSpPr/>
          <p:nvPr/>
        </p:nvSpPr>
        <p:spPr bwMode="auto">
          <a:xfrm>
            <a:off x="22598943" y="7573589"/>
            <a:ext cx="3229543" cy="6222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B307DD9-F9BA-4C36-BE2A-7922FBFD09D9}"/>
              </a:ext>
            </a:extLst>
          </p:cNvPr>
          <p:cNvSpPr/>
          <p:nvPr/>
        </p:nvSpPr>
        <p:spPr bwMode="auto">
          <a:xfrm rot="16200000">
            <a:off x="2376563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B01D4-6C06-42A2-A825-D6EBF54E8296}"/>
              </a:ext>
            </a:extLst>
          </p:cNvPr>
          <p:cNvSpPr txBox="1"/>
          <p:nvPr/>
        </p:nvSpPr>
        <p:spPr>
          <a:xfrm>
            <a:off x="23508650" y="139616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7FF4019-E3EC-428A-86A1-248718984680}"/>
              </a:ext>
            </a:extLst>
          </p:cNvPr>
          <p:cNvSpPr/>
          <p:nvPr/>
        </p:nvSpPr>
        <p:spPr bwMode="auto">
          <a:xfrm rot="16200000">
            <a:off x="2482357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2EB4E9AC-5EE4-4AF0-A680-DDBD5153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3080" y="139347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CD3296D-96E9-43EE-A583-B9C448FADC17}"/>
              </a:ext>
            </a:extLst>
          </p:cNvPr>
          <p:cNvSpPr/>
          <p:nvPr/>
        </p:nvSpPr>
        <p:spPr bwMode="auto">
          <a:xfrm rot="16200000">
            <a:off x="2482358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FD1D34-F841-4A5D-A0CB-BE476251145D}"/>
              </a:ext>
            </a:extLst>
          </p:cNvPr>
          <p:cNvSpPr/>
          <p:nvPr/>
        </p:nvSpPr>
        <p:spPr>
          <a:xfrm>
            <a:off x="25034226" y="8878178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00BF2AD-8ECC-4DF3-B016-69D5BDDD6184}"/>
              </a:ext>
            </a:extLst>
          </p:cNvPr>
          <p:cNvSpPr/>
          <p:nvPr/>
        </p:nvSpPr>
        <p:spPr bwMode="auto">
          <a:xfrm rot="16200000">
            <a:off x="2588152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4AEDB1-5D74-4A0A-A046-F7ACEA419F70}"/>
              </a:ext>
            </a:extLst>
          </p:cNvPr>
          <p:cNvSpPr/>
          <p:nvPr/>
        </p:nvSpPr>
        <p:spPr bwMode="auto">
          <a:xfrm rot="16200000">
            <a:off x="2799741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E6C5B70-982C-47B6-8488-D194695E9AC4}"/>
              </a:ext>
            </a:extLst>
          </p:cNvPr>
          <p:cNvSpPr/>
          <p:nvPr/>
        </p:nvSpPr>
        <p:spPr bwMode="auto">
          <a:xfrm rot="16200000">
            <a:off x="2905535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01EB7F6-1B84-4638-A221-F8808CFDA719}"/>
              </a:ext>
            </a:extLst>
          </p:cNvPr>
          <p:cNvSpPr/>
          <p:nvPr/>
        </p:nvSpPr>
        <p:spPr bwMode="auto">
          <a:xfrm rot="16200000">
            <a:off x="3011330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23C9834-8881-49C0-8743-3816FF08DC5D}"/>
              </a:ext>
            </a:extLst>
          </p:cNvPr>
          <p:cNvSpPr/>
          <p:nvPr/>
        </p:nvSpPr>
        <p:spPr bwMode="auto">
          <a:xfrm rot="16200000">
            <a:off x="31171248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B6FBFB7-ECD8-4DE1-8341-7FD6D1B04B18}"/>
              </a:ext>
            </a:extLst>
          </p:cNvPr>
          <p:cNvSpPr/>
          <p:nvPr/>
        </p:nvSpPr>
        <p:spPr>
          <a:xfrm>
            <a:off x="262050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0CFFDB-4650-41C7-9536-93D5D3C88966}"/>
              </a:ext>
            </a:extLst>
          </p:cNvPr>
          <p:cNvSpPr/>
          <p:nvPr/>
        </p:nvSpPr>
        <p:spPr>
          <a:xfrm>
            <a:off x="292705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06DAA-CFDA-41F9-B2B5-BA68165EE04A}"/>
              </a:ext>
            </a:extLst>
          </p:cNvPr>
          <p:cNvSpPr/>
          <p:nvPr/>
        </p:nvSpPr>
        <p:spPr>
          <a:xfrm>
            <a:off x="302924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8663E-B36B-4F0D-B20B-B7D6E8D9269B}"/>
              </a:ext>
            </a:extLst>
          </p:cNvPr>
          <p:cNvSpPr/>
          <p:nvPr/>
        </p:nvSpPr>
        <p:spPr>
          <a:xfrm>
            <a:off x="31314248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BB5775-AF74-4634-AD2B-49AFF35AD7BE}"/>
              </a:ext>
            </a:extLst>
          </p:cNvPr>
          <p:cNvSpPr/>
          <p:nvPr/>
        </p:nvSpPr>
        <p:spPr>
          <a:xfrm>
            <a:off x="282487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474B94D-2350-4B47-A837-48EE14355C12}"/>
              </a:ext>
            </a:extLst>
          </p:cNvPr>
          <p:cNvSpPr/>
          <p:nvPr/>
        </p:nvSpPr>
        <p:spPr bwMode="auto">
          <a:xfrm rot="16200000">
            <a:off x="2588152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E38E73E-70AE-4331-BC1B-5410909F5A9D}"/>
              </a:ext>
            </a:extLst>
          </p:cNvPr>
          <p:cNvSpPr/>
          <p:nvPr/>
        </p:nvSpPr>
        <p:spPr bwMode="auto">
          <a:xfrm rot="16200000">
            <a:off x="2693947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9A670E0-5BBF-4780-B26C-FF95A6EB1A3E}"/>
              </a:ext>
            </a:extLst>
          </p:cNvPr>
          <p:cNvSpPr/>
          <p:nvPr/>
        </p:nvSpPr>
        <p:spPr bwMode="auto">
          <a:xfrm rot="16200000">
            <a:off x="2799741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3601255-DAE1-43D0-A6DE-B4758A8FCB72}"/>
              </a:ext>
            </a:extLst>
          </p:cNvPr>
          <p:cNvSpPr/>
          <p:nvPr/>
        </p:nvSpPr>
        <p:spPr bwMode="auto">
          <a:xfrm rot="16200000">
            <a:off x="2905536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F54A606-1743-48CD-A8DA-A423C9B4FB39}"/>
              </a:ext>
            </a:extLst>
          </p:cNvPr>
          <p:cNvSpPr/>
          <p:nvPr/>
        </p:nvSpPr>
        <p:spPr bwMode="auto">
          <a:xfrm rot="16200000">
            <a:off x="3011330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453F0B-12FE-4100-9E4A-FEA5C31867DE}"/>
              </a:ext>
            </a:extLst>
          </p:cNvPr>
          <p:cNvSpPr/>
          <p:nvPr/>
        </p:nvSpPr>
        <p:spPr bwMode="auto">
          <a:xfrm rot="16200000">
            <a:off x="2693946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0CEA50-566F-4E41-A5A3-1BFB92E0869E}"/>
              </a:ext>
            </a:extLst>
          </p:cNvPr>
          <p:cNvSpPr/>
          <p:nvPr/>
        </p:nvSpPr>
        <p:spPr>
          <a:xfrm>
            <a:off x="272268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F0DA38-FCF7-4765-96EC-475992E5379B}"/>
              </a:ext>
            </a:extLst>
          </p:cNvPr>
          <p:cNvSpPr/>
          <p:nvPr/>
        </p:nvSpPr>
        <p:spPr>
          <a:xfrm>
            <a:off x="28232358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F46E8-8207-4D8D-8844-65F566D0543F}"/>
              </a:ext>
            </a:extLst>
          </p:cNvPr>
          <p:cNvSpPr/>
          <p:nvPr/>
        </p:nvSpPr>
        <p:spPr>
          <a:xfrm>
            <a:off x="29298402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5E23C9-BF3C-4DB4-A993-7E63A7309514}"/>
              </a:ext>
            </a:extLst>
          </p:cNvPr>
          <p:cNvSpPr/>
          <p:nvPr/>
        </p:nvSpPr>
        <p:spPr>
          <a:xfrm>
            <a:off x="30364446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A91771-41A9-47E9-AB84-06974A57649A}"/>
              </a:ext>
            </a:extLst>
          </p:cNvPr>
          <p:cNvSpPr/>
          <p:nvPr/>
        </p:nvSpPr>
        <p:spPr>
          <a:xfrm>
            <a:off x="27166314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CEC567-10E3-4A1F-AFD5-D76CA621120E}"/>
              </a:ext>
            </a:extLst>
          </p:cNvPr>
          <p:cNvSpPr/>
          <p:nvPr/>
        </p:nvSpPr>
        <p:spPr>
          <a:xfrm>
            <a:off x="26100270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52ACA4-1BCE-4A86-A2D4-1515C428267B}"/>
              </a:ext>
            </a:extLst>
          </p:cNvPr>
          <p:cNvSpPr/>
          <p:nvPr/>
        </p:nvSpPr>
        <p:spPr bwMode="auto">
          <a:xfrm rot="16200000">
            <a:off x="31171248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BDC116-3DD2-4CDB-B84B-261BFAC3629F}"/>
              </a:ext>
            </a:extLst>
          </p:cNvPr>
          <p:cNvSpPr txBox="1"/>
          <p:nvPr/>
        </p:nvSpPr>
        <p:spPr>
          <a:xfrm>
            <a:off x="31076552" y="8970510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7CB4F-3C90-425D-8E38-4BF9986AE0BC}"/>
              </a:ext>
            </a:extLst>
          </p:cNvPr>
          <p:cNvSpPr txBox="1"/>
          <p:nvPr/>
        </p:nvSpPr>
        <p:spPr>
          <a:xfrm>
            <a:off x="19999146" y="10098821"/>
            <a:ext cx="534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Vocabulary size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AA59-3C3E-4A19-A8BE-65A180415CB3}"/>
              </a:ext>
            </a:extLst>
          </p:cNvPr>
          <p:cNvSpPr txBox="1"/>
          <p:nvPr/>
        </p:nvSpPr>
        <p:spPr>
          <a:xfrm>
            <a:off x="25584200" y="15598673"/>
            <a:ext cx="723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 forcing</a:t>
            </a:r>
          </a:p>
        </p:txBody>
      </p:sp>
    </p:spTree>
    <p:extLst>
      <p:ext uri="{BB962C8B-B14F-4D97-AF65-F5344CB8AC3E}">
        <p14:creationId xmlns:p14="http://schemas.microsoft.com/office/powerpoint/2010/main" val="36783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9" grpId="0"/>
      <p:bldP spid="23" grpId="0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10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1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25215936" y="5332236"/>
            <a:ext cx="902572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encoder as the “dictionary” to store the information about input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Decoder wants to know what is in the input sequence. So, do query on the “dictionary"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2869564" y="1231216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3466537" y="9671886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3"/>
            <a:ext cx="2258739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3"/>
            <a:ext cx="4319450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6767022" y="8607607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3"/>
            <a:ext cx="8564736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 flipV="1">
            <a:off x="20315749" y="9681931"/>
            <a:ext cx="6624837" cy="323260"/>
          </a:xfrm>
          <a:prstGeom prst="bentConnector4">
            <a:avLst>
              <a:gd name="adj1" fmla="val 7646"/>
              <a:gd name="adj2" fmla="val 255390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00" name="Rectangle 1">
            <a:extLst>
              <a:ext uri="{FF2B5EF4-FFF2-40B4-BE49-F238E27FC236}">
                <a16:creationId xmlns:a16="http://schemas.microsoft.com/office/drawing/2014/main" id="{07E864E7-8902-4B5E-A94D-B25EA9F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深</a:t>
            </a:r>
            <a:endParaRPr lang="zh-CN" altLang="en-US" sz="4400" dirty="0">
              <a:latin typeface="Arial" panose="020B0604020202020204" pitchFamily="34" charset="0"/>
            </a:endParaRP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9CF9CDC-875A-4541-B235-D05825E6266E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7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4282674" y="1230645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4812335" y="9566805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4"/>
            <a:ext cx="3604537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4"/>
            <a:ext cx="5665248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8112820" y="8502526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4"/>
            <a:ext cx="9910534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>
            <a:off x="21025160" y="9295780"/>
            <a:ext cx="6619126" cy="1089850"/>
          </a:xfrm>
          <a:prstGeom prst="bentConnector4">
            <a:avLst>
              <a:gd name="adj1" fmla="val 3059"/>
              <a:gd name="adj2" fmla="val -101202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92" name="Rectangle 1">
            <a:extLst>
              <a:ext uri="{FF2B5EF4-FFF2-40B4-BE49-F238E27FC236}">
                <a16:creationId xmlns:a16="http://schemas.microsoft.com/office/drawing/2014/main" id="{AAE13FA9-8982-4A42-AECA-271E66F2F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F7E83EA-0176-4B7F-B87B-36D3E87EF3C3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25D2EB31-CB9B-4B6F-8CB5-75BC4A1FB888}"/>
              </a:ext>
            </a:extLst>
          </p:cNvPr>
          <p:cNvSpPr/>
          <p:nvPr/>
        </p:nvSpPr>
        <p:spPr bwMode="auto">
          <a:xfrm rot="16200000">
            <a:off x="24425717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2" name="Rectangle 1">
            <a:extLst>
              <a:ext uri="{FF2B5EF4-FFF2-40B4-BE49-F238E27FC236}">
                <a16:creationId xmlns:a16="http://schemas.microsoft.com/office/drawing/2014/main" id="{A5FC1F44-C19A-4E08-B255-AE14DFCDF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5218" y="16155046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10A704-3D96-48CB-996E-4FE62AEF661C}"/>
              </a:ext>
            </a:extLst>
          </p:cNvPr>
          <p:cNvSpPr/>
          <p:nvPr/>
        </p:nvSpPr>
        <p:spPr>
          <a:xfrm>
            <a:off x="28734903" y="5649822"/>
            <a:ext cx="4463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Until we get &lt;</a:t>
            </a:r>
            <a:r>
              <a:rPr lang="en-US" altLang="zh-CN" sz="4000" dirty="0"/>
              <a:t>end&gt;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700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00" grpId="0" animBg="1"/>
      <p:bldP spid="10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Multiple transformer layers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FA7DBA-CE0F-4139-8B59-BFAAA44D170E}"/>
              </a:ext>
            </a:extLst>
          </p:cNvPr>
          <p:cNvSpPr/>
          <p:nvPr/>
        </p:nvSpPr>
        <p:spPr bwMode="auto">
          <a:xfrm>
            <a:off x="2474498" y="1377437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2C5288F4-4F09-4FA6-BE86-BC146CB14D04}"/>
              </a:ext>
            </a:extLst>
          </p:cNvPr>
          <p:cNvSpPr/>
          <p:nvPr/>
        </p:nvSpPr>
        <p:spPr bwMode="auto">
          <a:xfrm rot="16200000">
            <a:off x="5639629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65A582-135D-43BF-A79F-3BD3B22EA957}"/>
              </a:ext>
            </a:extLst>
          </p:cNvPr>
          <p:cNvSpPr txBox="1"/>
          <p:nvPr/>
        </p:nvSpPr>
        <p:spPr>
          <a:xfrm>
            <a:off x="2474498" y="16804801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26210A-36CB-47B6-91A2-19930B0DA0EA}"/>
              </a:ext>
            </a:extLst>
          </p:cNvPr>
          <p:cNvSpPr/>
          <p:nvPr/>
        </p:nvSpPr>
        <p:spPr bwMode="auto">
          <a:xfrm>
            <a:off x="2474665" y="1162765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191B4CB6-C3E5-4B67-A140-CF6E15FC0C30}"/>
              </a:ext>
            </a:extLst>
          </p:cNvPr>
          <p:cNvSpPr/>
          <p:nvPr/>
        </p:nvSpPr>
        <p:spPr bwMode="auto">
          <a:xfrm rot="16200000">
            <a:off x="5985359" y="13118428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A4B6CE5-BB7E-4500-A946-343A88836ACE}"/>
              </a:ext>
            </a:extLst>
          </p:cNvPr>
          <p:cNvSpPr/>
          <p:nvPr/>
        </p:nvSpPr>
        <p:spPr bwMode="auto">
          <a:xfrm>
            <a:off x="2474498" y="9531195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F10683-9D85-4956-A0B7-A2B70208705D}"/>
              </a:ext>
            </a:extLst>
          </p:cNvPr>
          <p:cNvSpPr/>
          <p:nvPr/>
        </p:nvSpPr>
        <p:spPr bwMode="auto">
          <a:xfrm rot="16200000">
            <a:off x="5985192" y="11021965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9F4668-D9BF-40BA-AF48-037F9299EA33}"/>
              </a:ext>
            </a:extLst>
          </p:cNvPr>
          <p:cNvSpPr/>
          <p:nvPr/>
        </p:nvSpPr>
        <p:spPr bwMode="auto">
          <a:xfrm>
            <a:off x="2474665" y="7396057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9EAAF924-17FD-4135-816C-C4E9193DC004}"/>
              </a:ext>
            </a:extLst>
          </p:cNvPr>
          <p:cNvSpPr/>
          <p:nvPr/>
        </p:nvSpPr>
        <p:spPr bwMode="auto">
          <a:xfrm rot="16200000">
            <a:off x="5985359" y="8886827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59A9C8-D4CF-4471-96A5-24D20E0F800A}"/>
              </a:ext>
            </a:extLst>
          </p:cNvPr>
          <p:cNvSpPr/>
          <p:nvPr/>
        </p:nvSpPr>
        <p:spPr bwMode="auto">
          <a:xfrm>
            <a:off x="12325088" y="13774371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B65DA9-59D2-4255-9A93-B46D1E5D9D13}"/>
              </a:ext>
            </a:extLst>
          </p:cNvPr>
          <p:cNvSpPr/>
          <p:nvPr/>
        </p:nvSpPr>
        <p:spPr bwMode="auto">
          <a:xfrm>
            <a:off x="12325088" y="1165234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65BF5DDE-F3E3-4ECE-AED8-DB9FC5D2ED59}"/>
              </a:ext>
            </a:extLst>
          </p:cNvPr>
          <p:cNvSpPr/>
          <p:nvPr/>
        </p:nvSpPr>
        <p:spPr bwMode="auto">
          <a:xfrm rot="16200000">
            <a:off x="16357694" y="13126179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ADB4014-7E41-45C9-9BE6-D8387FB2674D}"/>
              </a:ext>
            </a:extLst>
          </p:cNvPr>
          <p:cNvSpPr/>
          <p:nvPr/>
        </p:nvSpPr>
        <p:spPr bwMode="auto">
          <a:xfrm>
            <a:off x="12325088" y="9556076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1E9F5170-7EB6-410E-9F05-9AB74DCD1279}"/>
              </a:ext>
            </a:extLst>
          </p:cNvPr>
          <p:cNvSpPr/>
          <p:nvPr/>
        </p:nvSpPr>
        <p:spPr bwMode="auto">
          <a:xfrm rot="16200000">
            <a:off x="16357694" y="11029907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BA69F06-843B-4E10-BF70-07E11CE3165E}"/>
              </a:ext>
            </a:extLst>
          </p:cNvPr>
          <p:cNvCxnSpPr>
            <a:stCxn id="106" idx="0"/>
            <a:endCxn id="112" idx="1"/>
          </p:cNvCxnSpPr>
          <p:nvPr/>
        </p:nvCxnSpPr>
        <p:spPr>
          <a:xfrm rot="16200000" flipH="1">
            <a:off x="7958795" y="5920708"/>
            <a:ext cx="2890943" cy="5841641"/>
          </a:xfrm>
          <a:prstGeom prst="bentConnector4">
            <a:avLst>
              <a:gd name="adj1" fmla="val -32202"/>
              <a:gd name="adj2" fmla="val 84312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F43368D-A5FB-4364-9FD2-B89163B625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658" y="10851338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1194F3FF-A932-4C90-A3F2-6C7EBD78A1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942" y="13005606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1D236B18-B92E-4B90-A43E-ED71FA003632}"/>
              </a:ext>
            </a:extLst>
          </p:cNvPr>
          <p:cNvSpPr/>
          <p:nvPr/>
        </p:nvSpPr>
        <p:spPr bwMode="auto">
          <a:xfrm rot="16200000">
            <a:off x="1228925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2C64364-8FC0-4C69-89C1-1BD56101E03C}"/>
              </a:ext>
            </a:extLst>
          </p:cNvPr>
          <p:cNvSpPr txBox="1"/>
          <p:nvPr/>
        </p:nvSpPr>
        <p:spPr>
          <a:xfrm>
            <a:off x="12032267" y="166905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E0D00C18-0FF5-4FBD-9327-CD5CF84554D1}"/>
              </a:ext>
            </a:extLst>
          </p:cNvPr>
          <p:cNvSpPr/>
          <p:nvPr/>
        </p:nvSpPr>
        <p:spPr bwMode="auto">
          <a:xfrm rot="16200000">
            <a:off x="1334719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id="{149C95E3-4B9E-4636-9DF5-E5E5132F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6697" y="166636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8DCCA5B1-5CA3-4B20-B7F9-1CA32591A26A}"/>
              </a:ext>
            </a:extLst>
          </p:cNvPr>
          <p:cNvSpPr/>
          <p:nvPr/>
        </p:nvSpPr>
        <p:spPr bwMode="auto">
          <a:xfrm rot="16200000">
            <a:off x="1440514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C05C2DEC-3699-41B1-9623-153AD9425148}"/>
              </a:ext>
            </a:extLst>
          </p:cNvPr>
          <p:cNvSpPr/>
          <p:nvPr/>
        </p:nvSpPr>
        <p:spPr bwMode="auto">
          <a:xfrm rot="16200000">
            <a:off x="1652103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FCD94948-4F18-4F6F-BC1D-48C926CAAF52}"/>
              </a:ext>
            </a:extLst>
          </p:cNvPr>
          <p:cNvSpPr/>
          <p:nvPr/>
        </p:nvSpPr>
        <p:spPr bwMode="auto">
          <a:xfrm rot="16200000">
            <a:off x="1757897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D34B50CE-5DCD-4C0F-894B-5C1E39DCE720}"/>
              </a:ext>
            </a:extLst>
          </p:cNvPr>
          <p:cNvSpPr/>
          <p:nvPr/>
        </p:nvSpPr>
        <p:spPr bwMode="auto">
          <a:xfrm rot="16200000">
            <a:off x="1863692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C814B0E0-6DA6-4E2B-BA50-D1518B109DAD}"/>
              </a:ext>
            </a:extLst>
          </p:cNvPr>
          <p:cNvSpPr/>
          <p:nvPr/>
        </p:nvSpPr>
        <p:spPr bwMode="auto">
          <a:xfrm rot="16200000">
            <a:off x="19694865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5B8D5E2-5905-4977-9B51-26C5FB4880B6}"/>
              </a:ext>
            </a:extLst>
          </p:cNvPr>
          <p:cNvSpPr/>
          <p:nvPr/>
        </p:nvSpPr>
        <p:spPr>
          <a:xfrm>
            <a:off x="147286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7CF6BB6-0ABF-4D53-9727-044D7DF9C181}"/>
              </a:ext>
            </a:extLst>
          </p:cNvPr>
          <p:cNvSpPr/>
          <p:nvPr/>
        </p:nvSpPr>
        <p:spPr>
          <a:xfrm>
            <a:off x="177941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4DB1CB-EC50-4943-8D2C-6CBEC8A7D6F8}"/>
              </a:ext>
            </a:extLst>
          </p:cNvPr>
          <p:cNvSpPr/>
          <p:nvPr/>
        </p:nvSpPr>
        <p:spPr>
          <a:xfrm>
            <a:off x="188160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6C9FAFD-BCCF-4D19-A309-1BECB56F41D5}"/>
              </a:ext>
            </a:extLst>
          </p:cNvPr>
          <p:cNvSpPr/>
          <p:nvPr/>
        </p:nvSpPr>
        <p:spPr>
          <a:xfrm>
            <a:off x="19837865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7C0B535-97A7-45EC-BAD0-1AB90C34DB2F}"/>
              </a:ext>
            </a:extLst>
          </p:cNvPr>
          <p:cNvSpPr/>
          <p:nvPr/>
        </p:nvSpPr>
        <p:spPr>
          <a:xfrm>
            <a:off x="167723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F6D58D1C-080C-4714-B3AC-476496A0C797}"/>
              </a:ext>
            </a:extLst>
          </p:cNvPr>
          <p:cNvSpPr/>
          <p:nvPr/>
        </p:nvSpPr>
        <p:spPr bwMode="auto">
          <a:xfrm rot="16200000">
            <a:off x="1546308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43B3464-2E17-47A4-8981-4E1271BA7ECC}"/>
              </a:ext>
            </a:extLst>
          </p:cNvPr>
          <p:cNvSpPr/>
          <p:nvPr/>
        </p:nvSpPr>
        <p:spPr>
          <a:xfrm>
            <a:off x="157504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81661583-F8B0-419F-AF14-32AE44195A23}"/>
              </a:ext>
            </a:extLst>
          </p:cNvPr>
          <p:cNvSpPr/>
          <p:nvPr/>
        </p:nvSpPr>
        <p:spPr bwMode="auto">
          <a:xfrm rot="16200000">
            <a:off x="1228925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4935121E-61A3-4B4C-8B8D-DEC5865A6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1728" y="7401513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F6B011D5-FCCE-4392-8C66-449939C87E5F}"/>
              </a:ext>
            </a:extLst>
          </p:cNvPr>
          <p:cNvSpPr/>
          <p:nvPr/>
        </p:nvSpPr>
        <p:spPr bwMode="auto">
          <a:xfrm rot="16200000">
            <a:off x="1334719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70D7831-DEEB-4E7B-B0DF-E478B8569099}"/>
              </a:ext>
            </a:extLst>
          </p:cNvPr>
          <p:cNvSpPr/>
          <p:nvPr/>
        </p:nvSpPr>
        <p:spPr>
          <a:xfrm>
            <a:off x="13557842" y="732854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0B5C0E5C-1C8A-4098-AFE2-12C106946EBB}"/>
              </a:ext>
            </a:extLst>
          </p:cNvPr>
          <p:cNvSpPr/>
          <p:nvPr/>
        </p:nvSpPr>
        <p:spPr bwMode="auto">
          <a:xfrm rot="16200000">
            <a:off x="1440514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1" name="Arrow: Right 160">
            <a:extLst>
              <a:ext uri="{FF2B5EF4-FFF2-40B4-BE49-F238E27FC236}">
                <a16:creationId xmlns:a16="http://schemas.microsoft.com/office/drawing/2014/main" id="{2F78018D-6880-49F2-895F-5D44A3C3600D}"/>
              </a:ext>
            </a:extLst>
          </p:cNvPr>
          <p:cNvSpPr/>
          <p:nvPr/>
        </p:nvSpPr>
        <p:spPr bwMode="auto">
          <a:xfrm rot="16200000">
            <a:off x="1546308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4" name="Arrow: Right 163">
            <a:extLst>
              <a:ext uri="{FF2B5EF4-FFF2-40B4-BE49-F238E27FC236}">
                <a16:creationId xmlns:a16="http://schemas.microsoft.com/office/drawing/2014/main" id="{0AFDEC87-A9FE-4269-A97E-598B01B4CC9D}"/>
              </a:ext>
            </a:extLst>
          </p:cNvPr>
          <p:cNvSpPr/>
          <p:nvPr/>
        </p:nvSpPr>
        <p:spPr bwMode="auto">
          <a:xfrm rot="16200000">
            <a:off x="1652103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5" name="Arrow: Right 164">
            <a:extLst>
              <a:ext uri="{FF2B5EF4-FFF2-40B4-BE49-F238E27FC236}">
                <a16:creationId xmlns:a16="http://schemas.microsoft.com/office/drawing/2014/main" id="{B5DC4CA5-9FC3-4EB9-A210-D7AD3FF38AB4}"/>
              </a:ext>
            </a:extLst>
          </p:cNvPr>
          <p:cNvSpPr/>
          <p:nvPr/>
        </p:nvSpPr>
        <p:spPr bwMode="auto">
          <a:xfrm rot="16200000">
            <a:off x="1757897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FD0F85C0-B3F3-49AE-8BC6-F3883F043E97}"/>
              </a:ext>
            </a:extLst>
          </p:cNvPr>
          <p:cNvSpPr/>
          <p:nvPr/>
        </p:nvSpPr>
        <p:spPr bwMode="auto">
          <a:xfrm rot="16200000">
            <a:off x="1863692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01CD3B7-0153-48DC-8E8F-3E2E62FB51A4}"/>
              </a:ext>
            </a:extLst>
          </p:cNvPr>
          <p:cNvSpPr/>
          <p:nvPr/>
        </p:nvSpPr>
        <p:spPr>
          <a:xfrm>
            <a:off x="16755974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4ACC2EF-3198-4123-8827-D5975AA05BBC}"/>
              </a:ext>
            </a:extLst>
          </p:cNvPr>
          <p:cNvSpPr/>
          <p:nvPr/>
        </p:nvSpPr>
        <p:spPr>
          <a:xfrm>
            <a:off x="17822018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F3F0BC4-B74E-4A8E-BC83-52131F46EE28}"/>
              </a:ext>
            </a:extLst>
          </p:cNvPr>
          <p:cNvSpPr/>
          <p:nvPr/>
        </p:nvSpPr>
        <p:spPr>
          <a:xfrm>
            <a:off x="18888062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DF12577-082F-4BEC-9750-6BCA91B7D030}"/>
              </a:ext>
            </a:extLst>
          </p:cNvPr>
          <p:cNvSpPr/>
          <p:nvPr/>
        </p:nvSpPr>
        <p:spPr>
          <a:xfrm>
            <a:off x="15689930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6B09814-4D5A-433D-A3AD-22343CB1DFDB}"/>
              </a:ext>
            </a:extLst>
          </p:cNvPr>
          <p:cNvSpPr/>
          <p:nvPr/>
        </p:nvSpPr>
        <p:spPr>
          <a:xfrm>
            <a:off x="14623886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E7222477-65B7-4298-AB56-579F5FB26815}"/>
              </a:ext>
            </a:extLst>
          </p:cNvPr>
          <p:cNvSpPr/>
          <p:nvPr/>
        </p:nvSpPr>
        <p:spPr bwMode="auto">
          <a:xfrm rot="16200000">
            <a:off x="19694864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0180E02-2310-4EE4-9E2F-1D394D208BA0}"/>
              </a:ext>
            </a:extLst>
          </p:cNvPr>
          <p:cNvSpPr txBox="1"/>
          <p:nvPr/>
        </p:nvSpPr>
        <p:spPr>
          <a:xfrm>
            <a:off x="19600168" y="7420879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8ECA1FE-5C8A-4A52-9CBA-D453634E9B21}"/>
              </a:ext>
            </a:extLst>
          </p:cNvPr>
          <p:cNvSpPr txBox="1"/>
          <p:nvPr/>
        </p:nvSpPr>
        <p:spPr>
          <a:xfrm>
            <a:off x="22514822" y="8349406"/>
            <a:ext cx="9025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the output of encoder and feed it to all decoders to compute key and value</a:t>
            </a:r>
          </a:p>
        </p:txBody>
      </p:sp>
    </p:spTree>
    <p:extLst>
      <p:ext uri="{BB962C8B-B14F-4D97-AF65-F5344CB8AC3E}">
        <p14:creationId xmlns:p14="http://schemas.microsoft.com/office/powerpoint/2010/main" val="39956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23" grpId="0" animBg="1"/>
      <p:bldP spid="125" grpId="0"/>
      <p:bldP spid="126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6" grpId="0" animBg="1"/>
      <p:bldP spid="137" grpId="0"/>
      <p:bldP spid="139" grpId="0"/>
      <p:bldP spid="140" grpId="0"/>
      <p:bldP spid="142" grpId="0"/>
      <p:bldP spid="143" grpId="0"/>
      <p:bldP spid="149" grpId="0" animBg="1"/>
      <p:bldP spid="150" grpId="0"/>
      <p:bldP spid="154" grpId="0" animBg="1"/>
      <p:bldP spid="156" grpId="0" animBg="1"/>
      <p:bldP spid="157" grpId="0" animBg="1"/>
      <p:bldP spid="159" grpId="0"/>
      <p:bldP spid="160" grpId="0" animBg="1"/>
      <p:bldP spid="161" grpId="0" animBg="1"/>
      <p:bldP spid="164" grpId="0" animBg="1"/>
      <p:bldP spid="165" grpId="0" animBg="1"/>
      <p:bldP spid="166" grpId="0" animBg="1"/>
      <p:bldP spid="167" grpId="0"/>
      <p:bldP spid="174" grpId="0"/>
      <p:bldP spid="175" grpId="0"/>
      <p:bldP spid="177" grpId="0"/>
      <p:bldP spid="178" grpId="0"/>
      <p:bldP spid="180" grpId="0" animBg="1"/>
      <p:bldP spid="18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Transformer:</a:t>
            </a:r>
            <a:r>
              <a:rPr lang="zh-CN" altLang="en-US" sz="10700" dirty="0"/>
              <a:t> </a:t>
            </a:r>
            <a:r>
              <a:rPr lang="en-US" altLang="zh-CN" sz="10700" dirty="0"/>
              <a:t>different cross attention is possible 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12E95-FCEB-4968-BA01-82408ECE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724" y="4261899"/>
            <a:ext cx="26781235" cy="12050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B4E271-0E5C-441C-8241-CBA0BC66BE1E}"/>
              </a:ext>
            </a:extLst>
          </p:cNvPr>
          <p:cNvSpPr/>
          <p:nvPr/>
        </p:nvSpPr>
        <p:spPr>
          <a:xfrm>
            <a:off x="2087880" y="1840143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Layer-Wise Multi-View Decoding for Natural Language Generation. https://arxiv.org/abs/2005.08081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87286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models based on transformer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3C3B8-00EF-40F8-B2E3-3DBF3C689C07}"/>
              </a:ext>
            </a:extLst>
          </p:cNvPr>
          <p:cNvSpPr/>
          <p:nvPr/>
        </p:nvSpPr>
        <p:spPr>
          <a:xfrm>
            <a:off x="20919122" y="17395931"/>
            <a:ext cx="13688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https://github.com/huggingface/transformers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3BA5C-1B43-4394-805B-EF2B7B12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8091" y="3250684"/>
            <a:ext cx="7871212" cy="14145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44F3DB-E17F-4B63-AC27-A0D400FCB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59" y="5985430"/>
            <a:ext cx="19733347" cy="101557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1F76E-B31E-48B1-9AA2-3C29326426AC}"/>
              </a:ext>
            </a:extLst>
          </p:cNvPr>
          <p:cNvSpPr/>
          <p:nvPr/>
        </p:nvSpPr>
        <p:spPr>
          <a:xfrm>
            <a:off x="17571906" y="5858262"/>
            <a:ext cx="363464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Roboto"/>
              </a:rPr>
              <a:t>WuDao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 2.0</a:t>
            </a:r>
          </a:p>
          <a:p>
            <a:r>
              <a:rPr lang="en-US" dirty="0">
                <a:solidFill>
                  <a:srgbClr val="222222"/>
                </a:solidFill>
                <a:latin typeface="Roboto"/>
              </a:rPr>
              <a:t>June 2021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BADD7-FAD5-4F93-AB61-8F004239CC83}"/>
              </a:ext>
            </a:extLst>
          </p:cNvPr>
          <p:cNvCxnSpPr>
            <a:cxnSpLocks/>
          </p:cNvCxnSpPr>
          <p:nvPr/>
        </p:nvCxnSpPr>
        <p:spPr>
          <a:xfrm flipV="1">
            <a:off x="20063791" y="7662676"/>
            <a:ext cx="1005604" cy="951237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3D8F796-8006-4A73-94DD-3E82B2831D55}"/>
              </a:ext>
            </a:extLst>
          </p:cNvPr>
          <p:cNvSpPr/>
          <p:nvPr/>
        </p:nvSpPr>
        <p:spPr bwMode="auto">
          <a:xfrm>
            <a:off x="20975207" y="7524273"/>
            <a:ext cx="274320" cy="274320"/>
          </a:xfrm>
          <a:prstGeom prst="flowChartConnector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4070C-E711-4A81-97FB-1C57FAC07212}"/>
              </a:ext>
            </a:extLst>
          </p:cNvPr>
          <p:cNvSpPr txBox="1"/>
          <p:nvPr/>
        </p:nvSpPr>
        <p:spPr>
          <a:xfrm>
            <a:off x="20219909" y="8613913"/>
            <a:ext cx="325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1.6 Trillion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ADAD4-D6A7-45EA-8630-972DBC4E1A28}"/>
              </a:ext>
            </a:extLst>
          </p:cNvPr>
          <p:cNvSpPr txBox="1"/>
          <p:nvPr/>
        </p:nvSpPr>
        <p:spPr>
          <a:xfrm>
            <a:off x="20947711" y="6748452"/>
            <a:ext cx="325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1.75 Trillion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F8A741-FF35-4AE5-9515-D5D29B7F4ED6}"/>
              </a:ext>
            </a:extLst>
          </p:cNvPr>
          <p:cNvSpPr txBox="1"/>
          <p:nvPr/>
        </p:nvSpPr>
        <p:spPr>
          <a:xfrm>
            <a:off x="2465258" y="16141151"/>
            <a:ext cx="1963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 the transformer backbone on large corpse of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self-supervised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Fine-tuning for new tasks</a:t>
            </a:r>
          </a:p>
        </p:txBody>
      </p:sp>
    </p:spTree>
    <p:extLst>
      <p:ext uri="{BB962C8B-B14F-4D97-AF65-F5344CB8AC3E}">
        <p14:creationId xmlns:p14="http://schemas.microsoft.com/office/powerpoint/2010/main" val="2924486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</a:t>
            </a:r>
          </a:p>
        </p:txBody>
      </p:sp>
    </p:spTree>
    <p:extLst>
      <p:ext uri="{BB962C8B-B14F-4D97-AF65-F5344CB8AC3E}">
        <p14:creationId xmlns:p14="http://schemas.microsoft.com/office/powerpoint/2010/main" val="2541749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015DA-FA31-48C0-A829-46C2F271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775" y="5362575"/>
            <a:ext cx="12744450" cy="9848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98581B-2993-4FB1-A8E0-05ABDD4E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9" y="7925628"/>
            <a:ext cx="12954000" cy="994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6383F1-591F-4EB0-8D88-215230D0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7789" y="8468553"/>
            <a:ext cx="13277850" cy="94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8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for images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8B72AD-7CC4-44DD-920D-D635EAC024DA}"/>
              </a:ext>
            </a:extLst>
          </p:cNvPr>
          <p:cNvSpPr txBox="1"/>
          <p:nvPr/>
        </p:nvSpPr>
        <p:spPr>
          <a:xfrm>
            <a:off x="2560320" y="4598126"/>
            <a:ext cx="1116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CMR applications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106EE-1E78-4286-B065-7BFA4F6E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351" y="7332728"/>
            <a:ext cx="13115925" cy="1001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1CBC2C-AF5A-4A7A-8672-C6A5792D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052" y="3675128"/>
            <a:ext cx="12601575" cy="731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793C09-2AA3-45D0-AFF6-E896BB97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6314" y="10287000"/>
            <a:ext cx="12211050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5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E3015-549B-4277-8F22-0281EF761381}"/>
              </a:ext>
            </a:extLst>
          </p:cNvPr>
          <p:cNvSpPr txBox="1"/>
          <p:nvPr/>
        </p:nvSpPr>
        <p:spPr>
          <a:xfrm>
            <a:off x="20534811" y="5016137"/>
            <a:ext cx="1422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Change the notation for time steps</a:t>
            </a:r>
          </a:p>
        </p:txBody>
      </p:sp>
    </p:spTree>
    <p:extLst>
      <p:ext uri="{BB962C8B-B14F-4D97-AF65-F5344CB8AC3E}">
        <p14:creationId xmlns:p14="http://schemas.microsoft.com/office/powerpoint/2010/main" val="1461132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for images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8B72AD-7CC4-44DD-920D-D635EAC024DA}"/>
              </a:ext>
            </a:extLst>
          </p:cNvPr>
          <p:cNvSpPr txBox="1"/>
          <p:nvPr/>
        </p:nvSpPr>
        <p:spPr>
          <a:xfrm>
            <a:off x="2560320" y="4598126"/>
            <a:ext cx="1116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CMR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28856-D55D-4991-A37E-B335BF0F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385" y="6521904"/>
            <a:ext cx="12420600" cy="962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37B77-8305-4709-84C9-5721A5BA0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50" y="8375196"/>
            <a:ext cx="12868275" cy="9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1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Embeddings from Language Models </a:t>
            </a:r>
          </a:p>
        </p:txBody>
      </p:sp>
    </p:spTree>
    <p:extLst>
      <p:ext uri="{BB962C8B-B14F-4D97-AF65-F5344CB8AC3E}">
        <p14:creationId xmlns:p14="http://schemas.microsoft.com/office/powerpoint/2010/main" val="1307153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#para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849B96-7700-4032-BBD0-9C19F2F45DCA}"/>
              </a:ext>
            </a:extLst>
          </p:cNvPr>
          <p:cNvSpPr/>
          <p:nvPr/>
        </p:nvSpPr>
        <p:spPr>
          <a:xfrm>
            <a:off x="1475644" y="4376094"/>
            <a:ext cx="177664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7070"/>
                </a:solidFill>
                <a:latin typeface="Roboto"/>
              </a:rPr>
              <a:t>General Language Understanding Evaluation (GLUE)</a:t>
            </a:r>
            <a:r>
              <a:rPr lang="en-US" dirty="0">
                <a:solidFill>
                  <a:srgbClr val="707070"/>
                </a:solidFill>
                <a:latin typeface="Roboto"/>
              </a:rPr>
              <a:t> 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96D0B4-E12B-4288-B1D0-E35B95241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65" y="6413182"/>
            <a:ext cx="11782425" cy="11953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5608F9-B12E-4FAF-A625-FCCA0092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935" y="6703712"/>
            <a:ext cx="11372850" cy="98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8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#para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530BC-2CF3-4282-B3EC-0D4E6D609402}"/>
              </a:ext>
            </a:extLst>
          </p:cNvPr>
          <p:cNvSpPr/>
          <p:nvPr/>
        </p:nvSpPr>
        <p:spPr>
          <a:xfrm>
            <a:off x="20277598" y="6428992"/>
            <a:ext cx="154583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https://twitter.com/i/status/1283322990625607681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0C45A2-CF5A-4A1D-A687-D34B8E5D6385}"/>
              </a:ext>
            </a:extLst>
          </p:cNvPr>
          <p:cNvSpPr/>
          <p:nvPr/>
        </p:nvSpPr>
        <p:spPr>
          <a:xfrm>
            <a:off x="21816609" y="10504604"/>
            <a:ext cx="12380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https://gluebenchmark.com/leaderboard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4C420D-2746-4B01-85D3-1165CA96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6" y="5462587"/>
            <a:ext cx="17287875" cy="96488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54E62-2670-42CF-8F65-283EB089565B}"/>
              </a:ext>
            </a:extLst>
          </p:cNvPr>
          <p:cNvSpPr/>
          <p:nvPr/>
        </p:nvSpPr>
        <p:spPr>
          <a:xfrm>
            <a:off x="8591002" y="970805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-apple-system"/>
              </a:rPr>
              <a:t>哈工大讯飞联合实验室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6819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#para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8BBDD-21BA-41AF-94C9-5523FB97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8232" y="6952836"/>
            <a:ext cx="12030075" cy="619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946935-5373-4848-A5D3-231CF29B4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270" y="6032224"/>
            <a:ext cx="11068050" cy="575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D24DF6-EB46-4D23-B0D2-3D8A67E2C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96" y="12755424"/>
            <a:ext cx="11449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97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#para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08A18-1ADE-4956-84ED-B29F4978A3D0}"/>
              </a:ext>
            </a:extLst>
          </p:cNvPr>
          <p:cNvSpPr/>
          <p:nvPr/>
        </p:nvSpPr>
        <p:spPr>
          <a:xfrm>
            <a:off x="10847501" y="9825335"/>
            <a:ext cx="148809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https://github.com/sebastianruder/NLP-progress</a:t>
            </a:r>
          </a:p>
        </p:txBody>
      </p:sp>
    </p:spTree>
    <p:extLst>
      <p:ext uri="{BB962C8B-B14F-4D97-AF65-F5344CB8AC3E}">
        <p14:creationId xmlns:p14="http://schemas.microsoft.com/office/powerpoint/2010/main" val="704572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A0C060-FE00-476D-B3F8-230ABC96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3524" y="444342"/>
            <a:ext cx="18287748" cy="1906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E8196BC-03B7-4753-8B0B-6C08D1A2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Seq2seq for </a:t>
            </a:r>
            <a:br>
              <a:rPr lang="en-US" altLang="zh-TW" dirty="0"/>
            </a:br>
            <a:r>
              <a:rPr lang="en-US" altLang="zh-TW" dirty="0"/>
              <a:t>Object Detection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AABA99-56C3-48A2-815E-C2FC993B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6701389-9001-41B7-9A1C-99E4824BB801}"/>
              </a:ext>
            </a:extLst>
          </p:cNvPr>
          <p:cNvSpPr txBox="1"/>
          <p:nvPr/>
        </p:nvSpPr>
        <p:spPr>
          <a:xfrm>
            <a:off x="6457950" y="5072067"/>
            <a:ext cx="137160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200" dirty="0"/>
              <a:t>https://arxiv.org/abs/2005.12872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372972-662C-4AC9-BF0C-30DFFCFA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03" y="7151618"/>
            <a:ext cx="8059275" cy="119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369819" y="9770629"/>
            <a:ext cx="140425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F9EEBAF8-4841-4A75-9952-7DFBF5F838F2}"/>
              </a:ext>
            </a:extLst>
          </p:cNvPr>
          <p:cNvSpPr/>
          <p:nvPr/>
        </p:nvSpPr>
        <p:spPr bwMode="auto">
          <a:xfrm>
            <a:off x="9446866" y="937814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348961-8B73-4A4E-938F-1570BAA1AC16}"/>
              </a:ext>
            </a:extLst>
          </p:cNvPr>
          <p:cNvSpPr/>
          <p:nvPr/>
        </p:nvSpPr>
        <p:spPr bwMode="auto">
          <a:xfrm>
            <a:off x="13242780" y="937814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311176-EF96-4DC8-8EC6-27C7E75AE17C}"/>
              </a:ext>
            </a:extLst>
          </p:cNvPr>
          <p:cNvSpPr/>
          <p:nvPr/>
        </p:nvSpPr>
        <p:spPr bwMode="auto">
          <a:xfrm>
            <a:off x="17397765" y="929840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</p:spTree>
    <p:extLst>
      <p:ext uri="{BB962C8B-B14F-4D97-AF65-F5344CB8AC3E}">
        <p14:creationId xmlns:p14="http://schemas.microsoft.com/office/powerpoint/2010/main" val="19370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worlds: 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111DC401-9C95-4A37-B400-66730CF94126}"/>
              </a:ext>
            </a:extLst>
          </p:cNvPr>
          <p:cNvSpPr txBox="1"/>
          <p:nvPr/>
        </p:nvSpPr>
        <p:spPr>
          <a:xfrm>
            <a:off x="21369819" y="9770629"/>
            <a:ext cx="1404257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output takes contributions from all inputs</a:t>
            </a:r>
          </a:p>
          <a:p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7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compute output at location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 as the linear combination of all inputs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blipFill>
                <a:blip r:embed="rId11"/>
                <a:stretch>
                  <a:fillRect l="-239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/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Need an intuitive way is to compute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blipFill>
                <a:blip r:embed="rId12"/>
                <a:stretch>
                  <a:fillRect l="-2196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/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/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  <a:blipFill>
                <a:blip r:embed="rId10"/>
                <a:stretch>
                  <a:fillRect t="-3944" r="-688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to determine the weights?</a:t>
                </a:r>
              </a:p>
              <a:p>
                <a:endParaRPr lang="en-US" dirty="0"/>
              </a:p>
              <a:p>
                <a:r>
                  <a:rPr lang="en-US" dirty="0"/>
                  <a:t>- Measure how “close” of two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blipFill>
                <a:blip r:embed="rId11"/>
                <a:stretch>
                  <a:fillRect l="-2224" t="-6407" b="-9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/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/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One choice is the inner product</a:t>
                </a:r>
              </a:p>
              <a:p>
                <a:endParaRPr lang="en-US" dirty="0"/>
              </a:p>
              <a:p>
                <a:r>
                  <a:rPr lang="en-US" dirty="0"/>
                  <a:t>If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vectors have similar magnitudes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often is the most significant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blipFill>
                <a:blip r:embed="rId21"/>
                <a:stretch>
                  <a:fillRect l="-2238" t="-4947" b="-9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7086759" y="16512794"/>
            <a:ext cx="9790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 positions/locations/time steps</a:t>
            </a:r>
          </a:p>
        </p:txBody>
      </p:sp>
    </p:spTree>
    <p:extLst>
      <p:ext uri="{BB962C8B-B14F-4D97-AF65-F5344CB8AC3E}">
        <p14:creationId xmlns:p14="http://schemas.microsoft.com/office/powerpoint/2010/main" val="395569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4x4 matrix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  <a:blipFill>
                <a:blip r:embed="rId10"/>
                <a:stretch>
                  <a:fillRect t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11378849" y="16512796"/>
            <a:ext cx="13965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T=4</a:t>
            </a:r>
          </a:p>
        </p:txBody>
      </p:sp>
    </p:spTree>
    <p:extLst>
      <p:ext uri="{BB962C8B-B14F-4D97-AF65-F5344CB8AC3E}">
        <p14:creationId xmlns:p14="http://schemas.microsoft.com/office/powerpoint/2010/main" val="841456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34996</TotalTime>
  <Words>2300</Words>
  <Application>Microsoft Office PowerPoint</Application>
  <PresentationFormat>Custom</PresentationFormat>
  <Paragraphs>804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-apple-system</vt:lpstr>
      <vt:lpstr>Arial Unicode MS</vt:lpstr>
      <vt:lpstr>Lucida Grande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Modeling sequence with variable length</vt:lpstr>
      <vt:lpstr>Modeling sequence with variable length</vt:lpstr>
      <vt:lpstr>Best of two worlds</vt:lpstr>
      <vt:lpstr>Best of two worlds: self-attention</vt:lpstr>
      <vt:lpstr>Self-attention</vt:lpstr>
      <vt:lpstr>Self-attention</vt:lpstr>
      <vt:lpstr>Self-attention</vt:lpstr>
      <vt:lpstr>Self-attention</vt:lpstr>
      <vt:lpstr>Self-attention</vt:lpstr>
      <vt:lpstr>Attention</vt:lpstr>
      <vt:lpstr>Attention</vt:lpstr>
      <vt:lpstr>Scaled Attention</vt:lpstr>
      <vt:lpstr>Multi-head Attention</vt:lpstr>
      <vt:lpstr>Multi-head Attention</vt:lpstr>
      <vt:lpstr>Attention is a set-to-set operation</vt:lpstr>
      <vt:lpstr>Attention is a set-to-set operation</vt:lpstr>
      <vt:lpstr>Add position information: Position encoding</vt:lpstr>
      <vt:lpstr>Add position information: Position embedding</vt:lpstr>
      <vt:lpstr>Use attention layer</vt:lpstr>
      <vt:lpstr>Use attention layer</vt:lpstr>
      <vt:lpstr>Use attention layer</vt:lpstr>
      <vt:lpstr>Use attention layer</vt:lpstr>
      <vt:lpstr>Use attention layer: Masked attention</vt:lpstr>
      <vt:lpstr>Use attention layer: Masked attention</vt:lpstr>
      <vt:lpstr>Transformer: A Seq2Seq model</vt:lpstr>
      <vt:lpstr>Transformer: Encoder</vt:lpstr>
      <vt:lpstr>Transformer: Encoder</vt:lpstr>
      <vt:lpstr>Transformer: Decoder</vt:lpstr>
      <vt:lpstr>Transformer: Cross attention</vt:lpstr>
      <vt:lpstr>Transformer: Cross attention</vt:lpstr>
      <vt:lpstr>Transformer: Cross attention</vt:lpstr>
      <vt:lpstr>Transformer: Multiple transformer layers</vt:lpstr>
      <vt:lpstr>Transformer: different cross attention is possible </vt:lpstr>
      <vt:lpstr>NLP models based on transformer</vt:lpstr>
      <vt:lpstr>Elmo: </vt:lpstr>
      <vt:lpstr>Positional encoding</vt:lpstr>
      <vt:lpstr>Self-attention for images</vt:lpstr>
      <vt:lpstr>Self-attention for images</vt:lpstr>
      <vt:lpstr>Elmo: Embeddings from Language Models </vt:lpstr>
      <vt:lpstr>Transformer models: #para</vt:lpstr>
      <vt:lpstr>Transformer models: #para</vt:lpstr>
      <vt:lpstr>Transformer models: #para</vt:lpstr>
      <vt:lpstr>Transformer models: #para</vt:lpstr>
      <vt:lpstr>Seq2seq for  Object Detection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2955</cp:revision>
  <dcterms:created xsi:type="dcterms:W3CDTF">2010-08-11T18:35:55Z</dcterms:created>
  <dcterms:modified xsi:type="dcterms:W3CDTF">2021-06-03T18:35:08Z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